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comments/comment1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2"/>
  </p:notesMasterIdLst>
  <p:sldIdLst>
    <p:sldId id="396" r:id="rId2"/>
    <p:sldId id="258" r:id="rId3"/>
    <p:sldId id="300" r:id="rId4"/>
    <p:sldId id="309" r:id="rId5"/>
    <p:sldId id="310" r:id="rId6"/>
    <p:sldId id="307" r:id="rId7"/>
    <p:sldId id="393" r:id="rId8"/>
    <p:sldId id="311" r:id="rId9"/>
    <p:sldId id="306" r:id="rId10"/>
    <p:sldId id="301" r:id="rId11"/>
    <p:sldId id="328" r:id="rId12"/>
    <p:sldId id="305" r:id="rId13"/>
    <p:sldId id="302" r:id="rId14"/>
    <p:sldId id="414" r:id="rId15"/>
    <p:sldId id="413" r:id="rId16"/>
    <p:sldId id="411" r:id="rId17"/>
    <p:sldId id="410" r:id="rId18"/>
    <p:sldId id="412" r:id="rId19"/>
    <p:sldId id="371" r:id="rId20"/>
    <p:sldId id="367" r:id="rId21"/>
    <p:sldId id="372" r:id="rId22"/>
    <p:sldId id="375" r:id="rId23"/>
    <p:sldId id="399" r:id="rId24"/>
    <p:sldId id="400" r:id="rId25"/>
    <p:sldId id="374" r:id="rId26"/>
    <p:sldId id="373" r:id="rId27"/>
    <p:sldId id="376" r:id="rId28"/>
    <p:sldId id="257" r:id="rId29"/>
    <p:sldId id="282" r:id="rId30"/>
    <p:sldId id="369" r:id="rId31"/>
    <p:sldId id="370" r:id="rId32"/>
    <p:sldId id="359" r:id="rId33"/>
    <p:sldId id="278" r:id="rId34"/>
    <p:sldId id="261" r:id="rId35"/>
    <p:sldId id="358" r:id="rId36"/>
    <p:sldId id="260" r:id="rId37"/>
    <p:sldId id="279" r:id="rId38"/>
    <p:sldId id="270" r:id="rId39"/>
    <p:sldId id="280" r:id="rId40"/>
    <p:sldId id="269" r:id="rId41"/>
    <p:sldId id="389" r:id="rId42"/>
    <p:sldId id="388" r:id="rId43"/>
    <p:sldId id="281" r:id="rId44"/>
    <p:sldId id="268" r:id="rId45"/>
    <p:sldId id="266" r:id="rId46"/>
    <p:sldId id="274" r:id="rId47"/>
    <p:sldId id="347" r:id="rId48"/>
    <p:sldId id="348" r:id="rId49"/>
    <p:sldId id="345" r:id="rId50"/>
    <p:sldId id="368" r:id="rId51"/>
    <p:sldId id="272" r:id="rId52"/>
    <p:sldId id="275" r:id="rId53"/>
    <p:sldId id="267" r:id="rId54"/>
    <p:sldId id="276" r:id="rId55"/>
    <p:sldId id="320" r:id="rId56"/>
    <p:sldId id="342" r:id="rId57"/>
    <p:sldId id="360" r:id="rId58"/>
    <p:sldId id="259" r:id="rId59"/>
    <p:sldId id="283" r:id="rId60"/>
    <p:sldId id="262" r:id="rId61"/>
    <p:sldId id="313" r:id="rId62"/>
    <p:sldId id="285" r:id="rId63"/>
    <p:sldId id="315" r:id="rId64"/>
    <p:sldId id="316" r:id="rId65"/>
    <p:sldId id="314" r:id="rId66"/>
    <p:sldId id="286" r:id="rId67"/>
    <p:sldId id="356" r:id="rId68"/>
    <p:sldId id="265" r:id="rId69"/>
    <p:sldId id="318" r:id="rId70"/>
    <p:sldId id="322" r:id="rId71"/>
    <p:sldId id="357" r:id="rId72"/>
    <p:sldId id="324" r:id="rId73"/>
    <p:sldId id="319" r:id="rId74"/>
    <p:sldId id="329" r:id="rId75"/>
    <p:sldId id="352" r:id="rId76"/>
    <p:sldId id="330" r:id="rId77"/>
    <p:sldId id="337" r:id="rId78"/>
    <p:sldId id="331" r:id="rId79"/>
    <p:sldId id="338" r:id="rId80"/>
    <p:sldId id="333" r:id="rId81"/>
    <p:sldId id="351" r:id="rId82"/>
    <p:sldId id="334" r:id="rId83"/>
    <p:sldId id="339" r:id="rId84"/>
    <p:sldId id="349" r:id="rId85"/>
    <p:sldId id="350" r:id="rId86"/>
    <p:sldId id="364" r:id="rId87"/>
    <p:sldId id="365" r:id="rId88"/>
    <p:sldId id="344" r:id="rId89"/>
    <p:sldId id="340" r:id="rId90"/>
    <p:sldId id="332" r:id="rId91"/>
    <p:sldId id="335" r:id="rId92"/>
    <p:sldId id="386" r:id="rId93"/>
    <p:sldId id="381" r:id="rId94"/>
    <p:sldId id="383" r:id="rId95"/>
    <p:sldId id="379" r:id="rId96"/>
    <p:sldId id="385" r:id="rId97"/>
    <p:sldId id="380" r:id="rId98"/>
    <p:sldId id="366" r:id="rId99"/>
    <p:sldId id="391" r:id="rId100"/>
    <p:sldId id="384" r:id="rId101"/>
    <p:sldId id="341" r:id="rId102"/>
    <p:sldId id="382" r:id="rId103"/>
    <p:sldId id="401" r:id="rId104"/>
    <p:sldId id="404" r:id="rId105"/>
    <p:sldId id="402" r:id="rId106"/>
    <p:sldId id="418" r:id="rId107"/>
    <p:sldId id="417" r:id="rId108"/>
    <p:sldId id="419" r:id="rId109"/>
    <p:sldId id="416" r:id="rId110"/>
    <p:sldId id="420" r:id="rId111"/>
    <p:sldId id="421" r:id="rId112"/>
    <p:sldId id="422" r:id="rId113"/>
    <p:sldId id="415" r:id="rId114"/>
    <p:sldId id="403" r:id="rId115"/>
    <p:sldId id="405" r:id="rId116"/>
    <p:sldId id="406" r:id="rId117"/>
    <p:sldId id="407" r:id="rId118"/>
    <p:sldId id="408" r:id="rId119"/>
    <p:sldId id="409" r:id="rId120"/>
    <p:sldId id="423" r:id="rId121"/>
  </p:sldIdLst>
  <p:sldSz cx="9144000" cy="5715000" type="screen16x1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sie Wallace" initials="JW" lastIdx="16" clrIdx="0">
    <p:extLst>
      <p:ext uri="{19B8F6BF-5375-455C-9EA6-DF929625EA0E}">
        <p15:presenceInfo xmlns:p15="http://schemas.microsoft.com/office/powerpoint/2012/main" userId="S-1-5-21-1531108181-3683089376-3301072873-235853" providerId="AD"/>
      </p:ext>
    </p:extLst>
  </p:cmAuthor>
  <p:cmAuthor id="2" name="Josie Wallace" initials="JW [2]" lastIdx="1" clrIdx="1">
    <p:extLst>
      <p:ext uri="{19B8F6BF-5375-455C-9EA6-DF929625EA0E}">
        <p15:presenceInfo xmlns:p15="http://schemas.microsoft.com/office/powerpoint/2012/main" userId="Josie Wallac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813C"/>
    <a:srgbClr val="C0DB9D"/>
    <a:srgbClr val="F6A8DA"/>
    <a:srgbClr val="4CCEE0"/>
    <a:srgbClr val="F09252"/>
    <a:srgbClr val="000000"/>
    <a:srgbClr val="FFFFFF"/>
    <a:srgbClr val="A6DB9D"/>
    <a:srgbClr val="7FFDA0"/>
    <a:srgbClr val="02C2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88" autoAdjust="0"/>
    <p:restoredTop sz="94660"/>
  </p:normalViewPr>
  <p:slideViewPr>
    <p:cSldViewPr snapToGrid="0">
      <p:cViewPr varScale="1">
        <p:scale>
          <a:sx n="138" d="100"/>
          <a:sy n="138" d="100"/>
        </p:scale>
        <p:origin x="736" y="16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commentAuthors" Target="commentAuthor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presProps" Target="pres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05T14:44:25.673" idx="1">
    <p:pos x="10" y="10"/>
    <p:text>all images from picture sheffield, 1985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19T15:37:39.550" idx="12">
    <p:pos x="5807" y="0"/>
    <p:text>create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20T15:21:27.545" idx="13">
    <p:pos x="5760" y="0"/>
    <p:text>US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17T10:18:17.253" idx="7">
    <p:pos x="5757" y="0"/>
    <p:text>image urban splash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17T10:18:32.613" idx="8">
    <p:pos x="5760" y="0"/>
    <p:text>image urbansplash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21T11:25:00.728" idx="16">
    <p:pos x="10" y="10"/>
    <p:text>what booklet is this from?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12T16:43:21.241" idx="4">
    <p:pos x="4686" y="603"/>
    <p:text>urbanSplash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13T16:58:17.060" idx="6">
    <p:pos x="5754" y="0"/>
    <p:text>Where is the nursery on the map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13T16:57:56.347" idx="5">
    <p:pos x="5760" y="0"/>
    <p:text>Where is the nursery on the map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20T17:00:15.025" idx="15">
    <p:pos x="5760" y="0"/>
    <p:text>find info on this artist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17T17:14:23.302" idx="9">
    <p:pos x="5760" y="0"/>
    <p:text>https://www.carmodygroarke.com/park-hill-arts-space/</p:text>
    <p:extLst>
      <p:ext uri="{C676402C-5697-4E1C-873F-D02D1690AC5C}">
        <p15:threadingInfo xmlns:p15="http://schemas.microsoft.com/office/powerpoint/2012/main" timeZoneBias="0"/>
      </p:ext>
    </p:extLst>
  </p:cm>
  <p:cm authorId="1" dt="2020-02-20T16:58:10.338" idx="14">
    <p:pos x="5760" y="136"/>
    <p:text>awaiting permission</p:text>
    <p:extLst>
      <p:ext uri="{C676402C-5697-4E1C-873F-D02D1690AC5C}">
        <p15:threadingInfo xmlns:p15="http://schemas.microsoft.com/office/powerpoint/2012/main" timeZoneBias="0">
          <p15:parentCm authorId="1" idx="9"/>
        </p15:threadingInfo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F5D1F-3DC3-40BB-88A9-9127F8A6AA41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60438" y="1143000"/>
            <a:ext cx="49371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68D410-EA6E-490F-A3A8-D53016A16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200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935302"/>
            <a:ext cx="6858000" cy="19896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001698"/>
            <a:ext cx="6858000" cy="137980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09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590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424782"/>
            <a:ext cx="7886700" cy="2377281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824553"/>
            <a:ext cx="7886700" cy="1250156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757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21354"/>
            <a:ext cx="3886200" cy="362611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21354"/>
            <a:ext cx="3886200" cy="362611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018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04271"/>
            <a:ext cx="7886700" cy="11046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400969"/>
            <a:ext cx="3868340" cy="686593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087563"/>
            <a:ext cx="3868340" cy="307049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400969"/>
            <a:ext cx="3887391" cy="686593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087563"/>
            <a:ext cx="3887391" cy="307049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07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429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394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81000"/>
            <a:ext cx="2949178" cy="13335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822855"/>
            <a:ext cx="4629150" cy="4061354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714500"/>
            <a:ext cx="2949178" cy="3176323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591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81000"/>
            <a:ext cx="2949178" cy="13335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822855"/>
            <a:ext cx="4629150" cy="4061354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714500"/>
            <a:ext cx="2949178" cy="3176323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041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359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04271"/>
            <a:ext cx="1971675" cy="48431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04271"/>
            <a:ext cx="5800725" cy="484319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707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04271"/>
            <a:ext cx="7886700" cy="11046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521354"/>
            <a:ext cx="7886700" cy="36261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5296959"/>
            <a:ext cx="20574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FF3AA-0A7B-45B4-818B-6E666B935CF7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5296959"/>
            <a:ext cx="30861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5296959"/>
            <a:ext cx="20574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72CD5C-914E-4AC0-B787-F49CD4E66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45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74.xml"/><Relationship Id="rId13" Type="http://schemas.openxmlformats.org/officeDocument/2006/relationships/slide" Target="slide120.xml"/><Relationship Id="rId3" Type="http://schemas.microsoft.com/office/2007/relationships/hdphoto" Target="../media/hdphoto1.wdp"/><Relationship Id="rId7" Type="http://schemas.openxmlformats.org/officeDocument/2006/relationships/slide" Target="slide45.xml"/><Relationship Id="rId12" Type="http://schemas.openxmlformats.org/officeDocument/2006/relationships/slide" Target="slide10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" Target="slide2.xml"/><Relationship Id="rId11" Type="http://schemas.openxmlformats.org/officeDocument/2006/relationships/image" Target="../media/image2.png"/><Relationship Id="rId5" Type="http://schemas.openxmlformats.org/officeDocument/2006/relationships/slide" Target="slide58.xml"/><Relationship Id="rId10" Type="http://schemas.openxmlformats.org/officeDocument/2006/relationships/slide" Target="slide19.xml"/><Relationship Id="rId4" Type="http://schemas.openxmlformats.org/officeDocument/2006/relationships/slide" Target="slide28.xml"/><Relationship Id="rId9" Type="http://schemas.openxmlformats.org/officeDocument/2006/relationships/slide" Target="slide9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6.tif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3.xml"/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slide" Target="slide1.xml"/><Relationship Id="rId7" Type="http://schemas.openxmlformats.org/officeDocument/2006/relationships/slide" Target="slide5.xml"/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slide" Target="slide1.xml"/><Relationship Id="rId7" Type="http://schemas.openxmlformats.org/officeDocument/2006/relationships/slide" Target="slide9.xml"/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slide" Target="slide1.xml"/><Relationship Id="rId7" Type="http://schemas.openxmlformats.org/officeDocument/2006/relationships/slide" Target="slide9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1.xml"/><Relationship Id="rId7" Type="http://schemas.openxmlformats.org/officeDocument/2006/relationships/slide" Target="slide9.xml"/><Relationship Id="rId2" Type="http://schemas.openxmlformats.org/officeDocument/2006/relationships/image" Target="../media/image11.tif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17.xml"/><Relationship Id="rId2" Type="http://schemas.openxmlformats.org/officeDocument/2006/relationships/image" Target="../media/image12.tif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13.tif"/><Relationship Id="rId1" Type="http://schemas.openxmlformats.org/officeDocument/2006/relationships/slideLayout" Target="../slideLayouts/slideLayout7.xml"/><Relationship Id="rId6" Type="http://schemas.openxmlformats.org/officeDocument/2006/relationships/slide" Target="slide15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slide" Target="slide20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slide" Target="slide2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24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svg"/><Relationship Id="rId11" Type="http://schemas.openxmlformats.org/officeDocument/2006/relationships/image" Target="../media/image18.svg"/><Relationship Id="rId5" Type="http://schemas.openxmlformats.org/officeDocument/2006/relationships/image" Target="../media/image4.png"/><Relationship Id="rId10" Type="http://schemas.openxmlformats.org/officeDocument/2006/relationships/image" Target="../media/image17.png"/><Relationship Id="rId4" Type="http://schemas.openxmlformats.org/officeDocument/2006/relationships/slide" Target="slide1.xml"/><Relationship Id="rId9" Type="http://schemas.openxmlformats.org/officeDocument/2006/relationships/slide" Target="slide2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slide" Target="slide1.xml"/><Relationship Id="rId7" Type="http://schemas.openxmlformats.org/officeDocument/2006/relationships/slide" Target="slide20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slide" Target="slide26.xml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comments" Target="../comments/commen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24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2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microsoft.com/office/2007/relationships/hdphoto" Target="../media/hdphoto4.wdp"/><Relationship Id="rId7" Type="http://schemas.openxmlformats.org/officeDocument/2006/relationships/image" Target="../media/image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.xml"/><Relationship Id="rId5" Type="http://schemas.microsoft.com/office/2007/relationships/hdphoto" Target="../media/hdphoto5.wdp"/><Relationship Id="rId4" Type="http://schemas.openxmlformats.org/officeDocument/2006/relationships/image" Target="../media/image22.png"/><Relationship Id="rId9" Type="http://schemas.openxmlformats.org/officeDocument/2006/relationships/slide" Target="slide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comments" Target="../comments/comment3.xm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6" Type="http://schemas.openxmlformats.org/officeDocument/2006/relationships/slide" Target="slide3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4.png"/><Relationship Id="rId7" Type="http://schemas.openxmlformats.org/officeDocument/2006/relationships/slide" Target="slide29.xml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33.xml"/><Relationship Id="rId5" Type="http://schemas.openxmlformats.org/officeDocument/2006/relationships/image" Target="../media/image24.png"/><Relationship Id="rId4" Type="http://schemas.openxmlformats.org/officeDocument/2006/relationships/image" Target="../media/image5.svg"/><Relationship Id="rId9" Type="http://schemas.microsoft.com/office/2007/relationships/hdphoto" Target="../media/hdphoto1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slide" Target="slide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8.svg"/><Relationship Id="rId11" Type="http://schemas.openxmlformats.org/officeDocument/2006/relationships/slide" Target="slide31.xml"/><Relationship Id="rId5" Type="http://schemas.openxmlformats.org/officeDocument/2006/relationships/image" Target="../media/image17.png"/><Relationship Id="rId10" Type="http://schemas.openxmlformats.org/officeDocument/2006/relationships/slide" Target="slide35.xml"/><Relationship Id="rId4" Type="http://schemas.openxmlformats.org/officeDocument/2006/relationships/image" Target="../media/image25.png"/><Relationship Id="rId9" Type="http://schemas.openxmlformats.org/officeDocument/2006/relationships/image" Target="../media/image5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openxmlformats.org/officeDocument/2006/relationships/slide" Target="slide1.xml"/><Relationship Id="rId7" Type="http://schemas.openxmlformats.org/officeDocument/2006/relationships/slide" Target="slide33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3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5.xml"/><Relationship Id="rId3" Type="http://schemas.openxmlformats.org/officeDocument/2006/relationships/slide" Target="slide1.xml"/><Relationship Id="rId7" Type="http://schemas.openxmlformats.org/officeDocument/2006/relationships/slide" Target="slide35.xm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slide" Target="slide39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6.xml"/><Relationship Id="rId3" Type="http://schemas.openxmlformats.org/officeDocument/2006/relationships/slide" Target="slide1.xml"/><Relationship Id="rId7" Type="http://schemas.openxmlformats.org/officeDocument/2006/relationships/slide" Target="slide37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4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39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43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slide" Target="slide4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slide" Target="slide4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.xml"/><Relationship Id="rId5" Type="http://schemas.microsoft.com/office/2007/relationships/hdphoto" Target="../media/hdphoto6.wdp"/><Relationship Id="rId4" Type="http://schemas.openxmlformats.org/officeDocument/2006/relationships/image" Target="../media/image3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slide" Target="slide48.xm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12" Type="http://schemas.openxmlformats.org/officeDocument/2006/relationships/slide" Target="slide4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.png"/><Relationship Id="rId11" Type="http://schemas.openxmlformats.org/officeDocument/2006/relationships/slide" Target="slide50.xml"/><Relationship Id="rId5" Type="http://schemas.openxmlformats.org/officeDocument/2006/relationships/slide" Target="slide1.xml"/><Relationship Id="rId10" Type="http://schemas.openxmlformats.org/officeDocument/2006/relationships/slide" Target="slide52.xml"/><Relationship Id="rId4" Type="http://schemas.openxmlformats.org/officeDocument/2006/relationships/image" Target="../media/image33.png"/><Relationship Id="rId9" Type="http://schemas.openxmlformats.org/officeDocument/2006/relationships/image" Target="../media/image18.sv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tif"/><Relationship Id="rId3" Type="http://schemas.openxmlformats.org/officeDocument/2006/relationships/image" Target="../media/image34.png"/><Relationship Id="rId7" Type="http://schemas.openxmlformats.org/officeDocument/2006/relationships/image" Target="../media/image5.svg"/><Relationship Id="rId2" Type="http://schemas.openxmlformats.org/officeDocument/2006/relationships/slide" Target="slide5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slide" Target="slide1.xml"/><Relationship Id="rId10" Type="http://schemas.openxmlformats.org/officeDocument/2006/relationships/slide" Target="slide48.xml"/><Relationship Id="rId4" Type="http://schemas.openxmlformats.org/officeDocument/2006/relationships/image" Target="../media/image35.svg"/><Relationship Id="rId9" Type="http://schemas.openxmlformats.org/officeDocument/2006/relationships/slide" Target="slide5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slide" Target="slide54.xml"/><Relationship Id="rId3" Type="http://schemas.openxmlformats.org/officeDocument/2006/relationships/slide" Target="slide1.xml"/><Relationship Id="rId7" Type="http://schemas.openxmlformats.org/officeDocument/2006/relationships/slide" Target="slide48.xml"/><Relationship Id="rId2" Type="http://schemas.openxmlformats.org/officeDocument/2006/relationships/image" Target="../media/image37.tif"/><Relationship Id="rId1" Type="http://schemas.openxmlformats.org/officeDocument/2006/relationships/slideLayout" Target="../slideLayouts/slideLayout7.xml"/><Relationship Id="rId6" Type="http://schemas.openxmlformats.org/officeDocument/2006/relationships/slide" Target="slide50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slide" Target="slide52.xml"/><Relationship Id="rId3" Type="http://schemas.openxmlformats.org/officeDocument/2006/relationships/slide" Target="slide1.xml"/><Relationship Id="rId7" Type="http://schemas.openxmlformats.org/officeDocument/2006/relationships/slide" Target="slide50.xml"/><Relationship Id="rId2" Type="http://schemas.openxmlformats.org/officeDocument/2006/relationships/image" Target="../media/image38.tif"/><Relationship Id="rId1" Type="http://schemas.openxmlformats.org/officeDocument/2006/relationships/slideLayout" Target="../slideLayouts/slideLayout7.xml"/><Relationship Id="rId6" Type="http://schemas.openxmlformats.org/officeDocument/2006/relationships/slide" Target="slide56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.png"/><Relationship Id="rId5" Type="http://schemas.openxmlformats.org/officeDocument/2006/relationships/slide" Target="slide1.xml"/><Relationship Id="rId10" Type="http://schemas.openxmlformats.org/officeDocument/2006/relationships/slide" Target="slide54.xml"/><Relationship Id="rId4" Type="http://schemas.openxmlformats.org/officeDocument/2006/relationships/image" Target="../media/image39.png"/><Relationship Id="rId9" Type="http://schemas.openxmlformats.org/officeDocument/2006/relationships/image" Target="../media/image18.svg"/></Relationships>
</file>

<file path=ppt/slides/_rels/slide5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7" Type="http://schemas.openxmlformats.org/officeDocument/2006/relationships/slide" Target="slide59.xm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tif"/><Relationship Id="rId5" Type="http://schemas.openxmlformats.org/officeDocument/2006/relationships/slide" Target="slide61.xml"/><Relationship Id="rId4" Type="http://schemas.openxmlformats.org/officeDocument/2006/relationships/image" Target="../media/image5.sv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59.xml"/><Relationship Id="rId2" Type="http://schemas.openxmlformats.org/officeDocument/2006/relationships/image" Target="../media/image42.tif"/><Relationship Id="rId1" Type="http://schemas.openxmlformats.org/officeDocument/2006/relationships/slideLayout" Target="../slideLayouts/slideLayout7.xml"/><Relationship Id="rId6" Type="http://schemas.openxmlformats.org/officeDocument/2006/relationships/slide" Target="slide63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61.xml"/><Relationship Id="rId2" Type="http://schemas.openxmlformats.org/officeDocument/2006/relationships/image" Target="../media/image43.tif"/><Relationship Id="rId1" Type="http://schemas.openxmlformats.org/officeDocument/2006/relationships/slideLayout" Target="../slideLayouts/slideLayout7.xml"/><Relationship Id="rId6" Type="http://schemas.openxmlformats.org/officeDocument/2006/relationships/slide" Target="slide65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63.xml"/><Relationship Id="rId2" Type="http://schemas.openxmlformats.org/officeDocument/2006/relationships/image" Target="../media/image44.TIF"/><Relationship Id="rId1" Type="http://schemas.openxmlformats.org/officeDocument/2006/relationships/slideLayout" Target="../slideLayouts/slideLayout7.xml"/><Relationship Id="rId6" Type="http://schemas.openxmlformats.org/officeDocument/2006/relationships/slide" Target="slide6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.png"/><Relationship Id="rId11" Type="http://schemas.openxmlformats.org/officeDocument/2006/relationships/slide" Target="slide65.xml"/><Relationship Id="rId5" Type="http://schemas.openxmlformats.org/officeDocument/2006/relationships/slide" Target="slide1.xml"/><Relationship Id="rId10" Type="http://schemas.openxmlformats.org/officeDocument/2006/relationships/slide" Target="slide69.xml"/><Relationship Id="rId4" Type="http://schemas.openxmlformats.org/officeDocument/2006/relationships/image" Target="../media/image45.png"/><Relationship Id="rId9" Type="http://schemas.openxmlformats.org/officeDocument/2006/relationships/image" Target="../media/image18.sv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7.xml"/><Relationship Id="rId3" Type="http://schemas.openxmlformats.org/officeDocument/2006/relationships/slide" Target="slide1.xml"/><Relationship Id="rId7" Type="http://schemas.openxmlformats.org/officeDocument/2006/relationships/slide" Target="slide67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slide" Target="slide7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69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74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5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7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75.xml"/><Relationship Id="rId2" Type="http://schemas.openxmlformats.org/officeDocument/2006/relationships/image" Target="../media/image51.tif"/><Relationship Id="rId1" Type="http://schemas.openxmlformats.org/officeDocument/2006/relationships/slideLayout" Target="../slideLayouts/slideLayout7.xml"/><Relationship Id="rId6" Type="http://schemas.openxmlformats.org/officeDocument/2006/relationships/slide" Target="slide79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4.png"/><Relationship Id="rId11" Type="http://schemas.openxmlformats.org/officeDocument/2006/relationships/slide" Target="slide77.xml"/><Relationship Id="rId5" Type="http://schemas.openxmlformats.org/officeDocument/2006/relationships/slide" Target="slide1.xml"/><Relationship Id="rId10" Type="http://schemas.openxmlformats.org/officeDocument/2006/relationships/slide" Target="slide81.xml"/><Relationship Id="rId4" Type="http://schemas.openxmlformats.org/officeDocument/2006/relationships/image" Target="../media/image52.png"/><Relationship Id="rId9" Type="http://schemas.openxmlformats.org/officeDocument/2006/relationships/image" Target="../media/image18.sv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79.xm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3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slide" Target="slide81.xml"/><Relationship Id="rId3" Type="http://schemas.openxmlformats.org/officeDocument/2006/relationships/image" Target="../media/image24.png"/><Relationship Id="rId7" Type="http://schemas.openxmlformats.org/officeDocument/2006/relationships/slide" Target="slide85.xm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1.xml"/><Relationship Id="rId9" Type="http://schemas.openxmlformats.org/officeDocument/2006/relationships/comments" Target="../comments/comment8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slide" Target="slide83.xml"/><Relationship Id="rId3" Type="http://schemas.openxmlformats.org/officeDocument/2006/relationships/slide" Target="slide1.xml"/><Relationship Id="rId7" Type="http://schemas.openxmlformats.org/officeDocument/2006/relationships/slide" Target="slide85.xml"/><Relationship Id="rId2" Type="http://schemas.openxmlformats.org/officeDocument/2006/relationships/image" Target="../media/image54.tif"/><Relationship Id="rId1" Type="http://schemas.openxmlformats.org/officeDocument/2006/relationships/slideLayout" Target="../slideLayouts/slideLayout7.xml"/><Relationship Id="rId6" Type="http://schemas.openxmlformats.org/officeDocument/2006/relationships/slide" Target="slide8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slide" Target="slide85.xml"/><Relationship Id="rId3" Type="http://schemas.openxmlformats.org/officeDocument/2006/relationships/slide" Target="slide1.xml"/><Relationship Id="rId7" Type="http://schemas.openxmlformats.org/officeDocument/2006/relationships/slide" Target="slide88.xm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9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comments" Target="../comments/comment9.xml"/><Relationship Id="rId2" Type="http://schemas.openxmlformats.org/officeDocument/2006/relationships/image" Target="../media/image56.tif"/><Relationship Id="rId1" Type="http://schemas.openxmlformats.org/officeDocument/2006/relationships/slideLayout" Target="../slideLayouts/slideLayout7.xml"/><Relationship Id="rId6" Type="http://schemas.openxmlformats.org/officeDocument/2006/relationships/slide" Target="slide8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4" Type="http://schemas.openxmlformats.org/officeDocument/2006/relationships/slide" Target="slide92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comments" Target="../comments/comment10.xml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94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slide" Target="slide9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6.xml"/><Relationship Id="rId5" Type="http://schemas.openxmlformats.org/officeDocument/2006/relationships/image" Target="../media/image59.jpeg"/><Relationship Id="rId4" Type="http://schemas.openxmlformats.org/officeDocument/2006/relationships/image" Target="../media/image5.sv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94.xml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98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96.xml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00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comments" Target="../comments/comment11.xml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98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slide" Target="slide104.xml"/><Relationship Id="rId3" Type="http://schemas.openxmlformats.org/officeDocument/2006/relationships/image" Target="../media/image4.png"/><Relationship Id="rId7" Type="http://schemas.openxmlformats.org/officeDocument/2006/relationships/slide" Target="slide9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5" Type="http://schemas.openxmlformats.org/officeDocument/2006/relationships/image" Target="../media/image63.png"/><Relationship Id="rId4" Type="http://schemas.openxmlformats.org/officeDocument/2006/relationships/image" Target="../media/image5.sv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104.xml"/><Relationship Id="rId2" Type="http://schemas.openxmlformats.org/officeDocument/2006/relationships/image" Target="../media/image64.tif"/><Relationship Id="rId1" Type="http://schemas.openxmlformats.org/officeDocument/2006/relationships/slideLayout" Target="../slideLayouts/slideLayout7.xml"/><Relationship Id="rId6" Type="http://schemas.openxmlformats.org/officeDocument/2006/relationships/slide" Target="slide106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104.xml"/><Relationship Id="rId2" Type="http://schemas.openxmlformats.org/officeDocument/2006/relationships/image" Target="../media/image65.tif"/><Relationship Id="rId1" Type="http://schemas.openxmlformats.org/officeDocument/2006/relationships/slideLayout" Target="../slideLayouts/slideLayout7.xml"/><Relationship Id="rId6" Type="http://schemas.openxmlformats.org/officeDocument/2006/relationships/slide" Target="slide108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106.xml"/><Relationship Id="rId2" Type="http://schemas.openxmlformats.org/officeDocument/2006/relationships/image" Target="../media/image66.tif"/><Relationship Id="rId1" Type="http://schemas.openxmlformats.org/officeDocument/2006/relationships/slideLayout" Target="../slideLayouts/slideLayout7.xml"/><Relationship Id="rId6" Type="http://schemas.openxmlformats.org/officeDocument/2006/relationships/slide" Target="slide110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slide" Target="slide10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tif"/><Relationship Id="rId5" Type="http://schemas.openxmlformats.org/officeDocument/2006/relationships/slide" Target="slide112.xml"/><Relationship Id="rId4" Type="http://schemas.openxmlformats.org/officeDocument/2006/relationships/image" Target="../media/image5.sv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slide" Target="slide110.xml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4.xml"/><Relationship Id="rId5" Type="http://schemas.openxmlformats.org/officeDocument/2006/relationships/image" Target="../media/image68.png"/><Relationship Id="rId4" Type="http://schemas.openxmlformats.org/officeDocument/2006/relationships/image" Target="../media/image5.sv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7" Type="http://schemas.openxmlformats.org/officeDocument/2006/relationships/slide" Target="slide112.xml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16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slide" Target="slide11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4.xml"/><Relationship Id="rId5" Type="http://schemas.openxmlformats.org/officeDocument/2006/relationships/image" Target="../media/image70.jpeg"/><Relationship Id="rId4" Type="http://schemas.openxmlformats.org/officeDocument/2006/relationships/image" Target="../media/image5.sv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6.xml"/><Relationship Id="rId5" Type="http://schemas.openxmlformats.org/officeDocument/2006/relationships/image" Target="../media/image71.jpeg"/><Relationship Id="rId4" Type="http://schemas.openxmlformats.org/officeDocument/2006/relationships/image" Target="../media/image5.svg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B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08032800-6FDA-4647-A368-171665CDB62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22781" y="-1744753"/>
            <a:ext cx="6275326" cy="9204506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A484AE94-1D72-4D1E-BA31-9921ECD8E086}"/>
              </a:ext>
            </a:extLst>
          </p:cNvPr>
          <p:cNvSpPr/>
          <p:nvPr/>
        </p:nvSpPr>
        <p:spPr>
          <a:xfrm>
            <a:off x="1849413" y="3755752"/>
            <a:ext cx="403460" cy="41934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3B3C3C3-7C18-4202-A6CE-A3C1D11247DC}"/>
              </a:ext>
            </a:extLst>
          </p:cNvPr>
          <p:cNvSpPr/>
          <p:nvPr/>
        </p:nvSpPr>
        <p:spPr>
          <a:xfrm>
            <a:off x="657638" y="3827741"/>
            <a:ext cx="403461" cy="400109"/>
          </a:xfrm>
          <a:prstGeom prst="ellipse">
            <a:avLst/>
          </a:prstGeom>
          <a:solidFill>
            <a:srgbClr val="02C29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1F10A0C-9671-462C-999C-94F2C76E3D14}"/>
              </a:ext>
            </a:extLst>
          </p:cNvPr>
          <p:cNvGrpSpPr/>
          <p:nvPr/>
        </p:nvGrpSpPr>
        <p:grpSpPr>
          <a:xfrm>
            <a:off x="1336619" y="2749810"/>
            <a:ext cx="455212" cy="436939"/>
            <a:chOff x="1679479" y="3642222"/>
            <a:chExt cx="457528" cy="468383"/>
          </a:xfrm>
          <a:solidFill>
            <a:schemeClr val="accent4"/>
          </a:solidFill>
        </p:grpSpPr>
        <p:sp>
          <p:nvSpPr>
            <p:cNvPr id="10" name="Oval 9">
              <a:hlinkClick r:id="rId4" action="ppaction://hlinksldjump"/>
              <a:extLst>
                <a:ext uri="{FF2B5EF4-FFF2-40B4-BE49-F238E27FC236}">
                  <a16:creationId xmlns:a16="http://schemas.microsoft.com/office/drawing/2014/main" id="{74785AB8-609D-4499-B487-394D4EBFF7B2}"/>
                </a:ext>
              </a:extLst>
            </p:cNvPr>
            <p:cNvSpPr/>
            <p:nvPr/>
          </p:nvSpPr>
          <p:spPr>
            <a:xfrm>
              <a:off x="1679479" y="3642222"/>
              <a:ext cx="444846" cy="468383"/>
            </a:xfrm>
            <a:prstGeom prst="ellipse">
              <a:avLst/>
            </a:pr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>
                <a:ln w="1270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8" name="TextBox 17">
              <a:hlinkClick r:id="rId4" action="ppaction://hlinksldjump"/>
              <a:extLst>
                <a:ext uri="{FF2B5EF4-FFF2-40B4-BE49-F238E27FC236}">
                  <a16:creationId xmlns:a16="http://schemas.microsoft.com/office/drawing/2014/main" id="{B3F7C454-B57E-4FA8-90C1-93AE01679B3A}"/>
                </a:ext>
              </a:extLst>
            </p:cNvPr>
            <p:cNvSpPr txBox="1"/>
            <p:nvPr/>
          </p:nvSpPr>
          <p:spPr>
            <a:xfrm>
              <a:off x="1747411" y="3679435"/>
              <a:ext cx="389596" cy="428904"/>
            </a:xfrm>
            <a:prstGeom prst="rect">
              <a:avLst/>
            </a:prstGeom>
            <a:noFill/>
            <a:ln w="1905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333223E0-B131-4E46-BADE-44C905ACCE35}"/>
              </a:ext>
            </a:extLst>
          </p:cNvPr>
          <p:cNvSpPr/>
          <p:nvPr/>
        </p:nvSpPr>
        <p:spPr>
          <a:xfrm>
            <a:off x="2658063" y="3169356"/>
            <a:ext cx="442260" cy="451310"/>
          </a:xfrm>
          <a:prstGeom prst="ellipse">
            <a:avLst/>
          </a:prstGeom>
          <a:solidFill>
            <a:srgbClr val="F6A8DA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FB72A6-3BA0-4239-A5DC-DDF04C3CB44E}"/>
              </a:ext>
            </a:extLst>
          </p:cNvPr>
          <p:cNvSpPr txBox="1"/>
          <p:nvPr/>
        </p:nvSpPr>
        <p:spPr>
          <a:xfrm>
            <a:off x="1894663" y="3774988"/>
            <a:ext cx="30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" name="Oval 1">
            <a:hlinkClick r:id="rId5" action="ppaction://hlinksldjump"/>
            <a:extLst>
              <a:ext uri="{FF2B5EF4-FFF2-40B4-BE49-F238E27FC236}">
                <a16:creationId xmlns:a16="http://schemas.microsoft.com/office/drawing/2014/main" id="{C9EC3247-D1C9-4A8D-B971-2F0CC983CD50}"/>
              </a:ext>
            </a:extLst>
          </p:cNvPr>
          <p:cNvSpPr/>
          <p:nvPr/>
        </p:nvSpPr>
        <p:spPr>
          <a:xfrm>
            <a:off x="1714170" y="4891903"/>
            <a:ext cx="541107" cy="551575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 dirty="0">
              <a:solidFill>
                <a:schemeClr val="bg1"/>
              </a:solidFill>
            </a:endParaRPr>
          </a:p>
        </p:txBody>
      </p:sp>
      <p:sp>
        <p:nvSpPr>
          <p:cNvPr id="20" name="Oval 19">
            <a:hlinkClick r:id="rId6" action="ppaction://hlinksldjump"/>
            <a:extLst>
              <a:ext uri="{FF2B5EF4-FFF2-40B4-BE49-F238E27FC236}">
                <a16:creationId xmlns:a16="http://schemas.microsoft.com/office/drawing/2014/main" id="{27BC9DFC-D3BB-4B65-96B6-F5EA119198AF}"/>
              </a:ext>
            </a:extLst>
          </p:cNvPr>
          <p:cNvSpPr/>
          <p:nvPr/>
        </p:nvSpPr>
        <p:spPr>
          <a:xfrm>
            <a:off x="2358211" y="4992972"/>
            <a:ext cx="569328" cy="551575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D7194D-7A4F-4936-9186-CEB9DE8149B7}"/>
              </a:ext>
            </a:extLst>
          </p:cNvPr>
          <p:cNvSpPr txBox="1"/>
          <p:nvPr/>
        </p:nvSpPr>
        <p:spPr>
          <a:xfrm>
            <a:off x="33405" y="166040"/>
            <a:ext cx="39961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GB" sz="6000" b="1" spc="300" dirty="0">
                <a:ln w="9525">
                  <a:solidFill>
                    <a:srgbClr val="F09252"/>
                  </a:solidFill>
                </a:ln>
                <a:solidFill>
                  <a:srgbClr val="F09252"/>
                </a:solidFill>
                <a:latin typeface="Agency FB" panose="020B0503020202020204" pitchFamily="34" charset="0"/>
              </a:rPr>
              <a:t>PARK HILL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A50193F-76CB-4778-91DA-E2941803F96E}"/>
              </a:ext>
            </a:extLst>
          </p:cNvPr>
          <p:cNvSpPr txBox="1"/>
          <p:nvPr/>
        </p:nvSpPr>
        <p:spPr>
          <a:xfrm>
            <a:off x="709648" y="3818437"/>
            <a:ext cx="4323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24A255-0876-4B2F-9BBD-CC664DC06EA1}"/>
              </a:ext>
            </a:extLst>
          </p:cNvPr>
          <p:cNvSpPr txBox="1"/>
          <p:nvPr/>
        </p:nvSpPr>
        <p:spPr>
          <a:xfrm>
            <a:off x="2729290" y="3199077"/>
            <a:ext cx="156366" cy="407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6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A193A1C-ADCD-40C6-8E0C-465AC8127F55}"/>
              </a:ext>
            </a:extLst>
          </p:cNvPr>
          <p:cNvGrpSpPr/>
          <p:nvPr/>
        </p:nvGrpSpPr>
        <p:grpSpPr>
          <a:xfrm>
            <a:off x="3136019" y="2095261"/>
            <a:ext cx="432538" cy="443740"/>
            <a:chOff x="2443076" y="3374593"/>
            <a:chExt cx="432538" cy="4437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479BC96-8CFB-46D0-966B-8F0DF2324173}"/>
                </a:ext>
              </a:extLst>
            </p:cNvPr>
            <p:cNvSpPr/>
            <p:nvPr/>
          </p:nvSpPr>
          <p:spPr>
            <a:xfrm>
              <a:off x="2443076" y="3374593"/>
              <a:ext cx="432538" cy="443740"/>
            </a:xfrm>
            <a:prstGeom prst="ellipse">
              <a:avLst/>
            </a:prstGeom>
            <a:solidFill>
              <a:srgbClr val="FF7B61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8CFB0639-954D-4D2D-B7D1-E4FF2559FC06}"/>
                </a:ext>
              </a:extLst>
            </p:cNvPr>
            <p:cNvSpPr txBox="1"/>
            <p:nvPr/>
          </p:nvSpPr>
          <p:spPr>
            <a:xfrm>
              <a:off x="2529409" y="3398407"/>
              <a:ext cx="136420" cy="399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954E7488-35BD-44E3-83FE-D5D20620DA96}"/>
              </a:ext>
            </a:extLst>
          </p:cNvPr>
          <p:cNvGrpSpPr/>
          <p:nvPr/>
        </p:nvGrpSpPr>
        <p:grpSpPr>
          <a:xfrm>
            <a:off x="4081201" y="1700211"/>
            <a:ext cx="411274" cy="420670"/>
            <a:chOff x="4114801" y="1698405"/>
            <a:chExt cx="411274" cy="42067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D4B11EA-87F2-4B6D-95DD-7D5999ED7DD0}"/>
                </a:ext>
              </a:extLst>
            </p:cNvPr>
            <p:cNvSpPr/>
            <p:nvPr/>
          </p:nvSpPr>
          <p:spPr>
            <a:xfrm>
              <a:off x="4114801" y="1698405"/>
              <a:ext cx="411274" cy="420670"/>
            </a:xfrm>
            <a:prstGeom prst="ellipse">
              <a:avLst/>
            </a:prstGeom>
            <a:solidFill>
              <a:srgbClr val="92D050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AE4288D-D2AB-4344-BA56-588027B9BFCA}"/>
                </a:ext>
              </a:extLst>
            </p:cNvPr>
            <p:cNvSpPr txBox="1"/>
            <p:nvPr/>
          </p:nvSpPr>
          <p:spPr>
            <a:xfrm>
              <a:off x="4180949" y="1708685"/>
              <a:ext cx="14511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ED18DBF-5DD9-474B-8C6F-34B036F30040}"/>
              </a:ext>
            </a:extLst>
          </p:cNvPr>
          <p:cNvCxnSpPr>
            <a:cxnSpLocks/>
          </p:cNvCxnSpPr>
          <p:nvPr/>
        </p:nvCxnSpPr>
        <p:spPr>
          <a:xfrm flipV="1">
            <a:off x="624386" y="4412238"/>
            <a:ext cx="8966579" cy="438583"/>
          </a:xfrm>
          <a:prstGeom prst="line">
            <a:avLst/>
          </a:prstGeom>
          <a:ln w="146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AFCBB471-0C04-472B-8E7D-6E909F0DEAFB}"/>
              </a:ext>
            </a:extLst>
          </p:cNvPr>
          <p:cNvSpPr/>
          <p:nvPr/>
        </p:nvSpPr>
        <p:spPr>
          <a:xfrm>
            <a:off x="-115311" y="-585382"/>
            <a:ext cx="6268569" cy="3534723"/>
          </a:xfrm>
          <a:custGeom>
            <a:avLst/>
            <a:gdLst>
              <a:gd name="connsiteX0" fmla="*/ 0 w 7122694"/>
              <a:gd name="connsiteY0" fmla="*/ 3994484 h 3994484"/>
              <a:gd name="connsiteX1" fmla="*/ 7122694 w 7122694"/>
              <a:gd name="connsiteY1" fmla="*/ 0 h 3994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122694" h="3994484">
                <a:moveTo>
                  <a:pt x="0" y="3994484"/>
                </a:moveTo>
                <a:cubicBezTo>
                  <a:pt x="2652963" y="2677026"/>
                  <a:pt x="5305926" y="1359568"/>
                  <a:pt x="7122694" y="0"/>
                </a:cubicBezTo>
              </a:path>
            </a:pathLst>
          </a:custGeom>
          <a:noFill/>
          <a:ln w="177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C52D480-2125-498D-8D92-B9B6462F3372}"/>
              </a:ext>
            </a:extLst>
          </p:cNvPr>
          <p:cNvCxnSpPr>
            <a:cxnSpLocks/>
          </p:cNvCxnSpPr>
          <p:nvPr/>
        </p:nvCxnSpPr>
        <p:spPr>
          <a:xfrm flipV="1">
            <a:off x="633094" y="4520632"/>
            <a:ext cx="0" cy="404248"/>
          </a:xfrm>
          <a:prstGeom prst="line">
            <a:avLst/>
          </a:prstGeom>
          <a:ln w="1238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31C73689-4F16-407E-B2CD-02587400C435}"/>
              </a:ext>
            </a:extLst>
          </p:cNvPr>
          <p:cNvGrpSpPr/>
          <p:nvPr/>
        </p:nvGrpSpPr>
        <p:grpSpPr>
          <a:xfrm>
            <a:off x="2911371" y="4351231"/>
            <a:ext cx="419642" cy="426991"/>
            <a:chOff x="3797276" y="5563826"/>
            <a:chExt cx="462792" cy="493135"/>
          </a:xfrm>
        </p:grpSpPr>
        <p:sp>
          <p:nvSpPr>
            <p:cNvPr id="6" name="Oval 5">
              <a:hlinkClick r:id="rId6" action="ppaction://hlinksldjump"/>
              <a:extLst>
                <a:ext uri="{FF2B5EF4-FFF2-40B4-BE49-F238E27FC236}">
                  <a16:creationId xmlns:a16="http://schemas.microsoft.com/office/drawing/2014/main" id="{0C3100A5-2E30-4DCA-BE46-5BEDA4BABC12}"/>
                </a:ext>
              </a:extLst>
            </p:cNvPr>
            <p:cNvSpPr/>
            <p:nvPr/>
          </p:nvSpPr>
          <p:spPr>
            <a:xfrm>
              <a:off x="3797276" y="5570400"/>
              <a:ext cx="462792" cy="486561"/>
            </a:xfrm>
            <a:prstGeom prst="ellipse">
              <a:avLst/>
            </a:prstGeom>
            <a:solidFill>
              <a:srgbClr val="C36EF2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6F2656-E442-4D65-ACAC-7E726DEBCC14}"/>
                </a:ext>
              </a:extLst>
            </p:cNvPr>
            <p:cNvSpPr txBox="1"/>
            <p:nvPr/>
          </p:nvSpPr>
          <p:spPr>
            <a:xfrm>
              <a:off x="3859309" y="5563826"/>
              <a:ext cx="193487" cy="397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3BC9B818-17F2-4B02-89F3-5E0D1A2DB3F3}"/>
              </a:ext>
            </a:extLst>
          </p:cNvPr>
          <p:cNvSpPr txBox="1"/>
          <p:nvPr/>
        </p:nvSpPr>
        <p:spPr>
          <a:xfrm rot="19954091">
            <a:off x="1876520" y="1661103"/>
            <a:ext cx="1491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pc="300" dirty="0">
                <a:solidFill>
                  <a:schemeClr val="bg1"/>
                </a:solidFill>
                <a:latin typeface="Agency FB" panose="020B0503020202020204" pitchFamily="34" charset="0"/>
              </a:rPr>
              <a:t>DUKE STREET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EDC1572-2569-45AB-A4A5-AF568897B5EB}"/>
              </a:ext>
            </a:extLst>
          </p:cNvPr>
          <p:cNvSpPr/>
          <p:nvPr/>
        </p:nvSpPr>
        <p:spPr>
          <a:xfrm rot="21385966">
            <a:off x="3936769" y="4714723"/>
            <a:ext cx="13484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spc="300" dirty="0">
                <a:solidFill>
                  <a:schemeClr val="bg1"/>
                </a:solidFill>
                <a:latin typeface="Agency FB" panose="020B0503020202020204" pitchFamily="34" charset="0"/>
              </a:rPr>
              <a:t>SOUTH STREET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BE9B973-9456-4F04-9DD8-D5DF35D542DA}"/>
              </a:ext>
            </a:extLst>
          </p:cNvPr>
          <p:cNvSpPr txBox="1"/>
          <p:nvPr/>
        </p:nvSpPr>
        <p:spPr>
          <a:xfrm>
            <a:off x="6676516" y="115434"/>
            <a:ext cx="24674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solidFill>
                  <a:schemeClr val="bg1"/>
                </a:solidFill>
                <a:latin typeface="Agency FB" panose="020B0503020202020204" pitchFamily="34" charset="0"/>
              </a:rPr>
              <a:t>CLICK        TO RETURN</a:t>
            </a:r>
          </a:p>
          <a:p>
            <a:pPr algn="r"/>
            <a:r>
              <a:rPr lang="en-GB" sz="2400" b="1" dirty="0">
                <a:solidFill>
                  <a:schemeClr val="bg1"/>
                </a:solidFill>
                <a:latin typeface="Agency FB" panose="020B0503020202020204" pitchFamily="34" charset="0"/>
              </a:rPr>
              <a:t>TO THIS SCREEN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CFC98C98-E666-4CD3-AE66-508846436D4B}"/>
              </a:ext>
            </a:extLst>
          </p:cNvPr>
          <p:cNvGrpSpPr/>
          <p:nvPr/>
        </p:nvGrpSpPr>
        <p:grpSpPr>
          <a:xfrm>
            <a:off x="7435053" y="69295"/>
            <a:ext cx="459501" cy="393059"/>
            <a:chOff x="13250976" y="1777332"/>
            <a:chExt cx="414081" cy="337968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98B8944-58F9-42AD-95F0-27B467304263}"/>
                </a:ext>
              </a:extLst>
            </p:cNvPr>
            <p:cNvSpPr/>
            <p:nvPr/>
          </p:nvSpPr>
          <p:spPr>
            <a:xfrm>
              <a:off x="13250976" y="1777332"/>
              <a:ext cx="414081" cy="234410"/>
            </a:xfrm>
            <a:custGeom>
              <a:avLst/>
              <a:gdLst>
                <a:gd name="connsiteX0" fmla="*/ 171009 w 339492"/>
                <a:gd name="connsiteY0" fmla="*/ 1263 h 177829"/>
                <a:gd name="connsiteX1" fmla="*/ 171009 w 339492"/>
                <a:gd name="connsiteY1" fmla="*/ 1263 h 177829"/>
                <a:gd name="connsiteX2" fmla="*/ 1263 w 339492"/>
                <a:gd name="connsiteY2" fmla="*/ 162926 h 177829"/>
                <a:gd name="connsiteX3" fmla="*/ 19450 w 339492"/>
                <a:gd name="connsiteY3" fmla="*/ 178284 h 177829"/>
                <a:gd name="connsiteX4" fmla="*/ 171009 w 339492"/>
                <a:gd name="connsiteY4" fmla="*/ 34404 h 177829"/>
                <a:gd name="connsiteX5" fmla="*/ 171009 w 339492"/>
                <a:gd name="connsiteY5" fmla="*/ 34404 h 177829"/>
                <a:gd name="connsiteX6" fmla="*/ 322568 w 339492"/>
                <a:gd name="connsiteY6" fmla="*/ 178284 h 177829"/>
                <a:gd name="connsiteX7" fmla="*/ 340755 w 339492"/>
                <a:gd name="connsiteY7" fmla="*/ 162926 h 17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492" h="177829">
                  <a:moveTo>
                    <a:pt x="171009" y="1263"/>
                  </a:moveTo>
                  <a:lnTo>
                    <a:pt x="171009" y="1263"/>
                  </a:lnTo>
                  <a:lnTo>
                    <a:pt x="1263" y="162926"/>
                  </a:lnTo>
                  <a:lnTo>
                    <a:pt x="19450" y="178284"/>
                  </a:lnTo>
                  <a:lnTo>
                    <a:pt x="171009" y="34404"/>
                  </a:lnTo>
                  <a:lnTo>
                    <a:pt x="171009" y="34404"/>
                  </a:lnTo>
                  <a:lnTo>
                    <a:pt x="322568" y="178284"/>
                  </a:lnTo>
                  <a:lnTo>
                    <a:pt x="340755" y="162926"/>
                  </a:lnTo>
                  <a:close/>
                </a:path>
              </a:pathLst>
            </a:custGeom>
            <a:solidFill>
              <a:schemeClr val="bg1"/>
            </a:solidFill>
            <a:ln w="39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53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98E2FEA-2302-4AEC-AA29-4C66FCB9059B}"/>
                </a:ext>
              </a:extLst>
            </p:cNvPr>
            <p:cNvSpPr/>
            <p:nvPr/>
          </p:nvSpPr>
          <p:spPr>
            <a:xfrm>
              <a:off x="13336770" y="1880889"/>
              <a:ext cx="242494" cy="234411"/>
            </a:xfrm>
            <a:custGeom>
              <a:avLst/>
              <a:gdLst>
                <a:gd name="connsiteX0" fmla="*/ 1263 w 242494"/>
                <a:gd name="connsiteY0" fmla="*/ 116448 h 234411"/>
                <a:gd name="connsiteX1" fmla="*/ 1263 w 242494"/>
                <a:gd name="connsiteY1" fmla="*/ 236483 h 234411"/>
                <a:gd name="connsiteX2" fmla="*/ 98261 w 242494"/>
                <a:gd name="connsiteY2" fmla="*/ 236483 h 234411"/>
                <a:gd name="connsiteX3" fmla="*/ 98261 w 242494"/>
                <a:gd name="connsiteY3" fmla="*/ 135443 h 234411"/>
                <a:gd name="connsiteX4" fmla="*/ 146760 w 242494"/>
                <a:gd name="connsiteY4" fmla="*/ 135443 h 234411"/>
                <a:gd name="connsiteX5" fmla="*/ 146760 w 242494"/>
                <a:gd name="connsiteY5" fmla="*/ 236483 h 234411"/>
                <a:gd name="connsiteX6" fmla="*/ 243757 w 242494"/>
                <a:gd name="connsiteY6" fmla="*/ 236483 h 234411"/>
                <a:gd name="connsiteX7" fmla="*/ 243757 w 242494"/>
                <a:gd name="connsiteY7" fmla="*/ 116448 h 234411"/>
                <a:gd name="connsiteX8" fmla="*/ 122510 w 242494"/>
                <a:gd name="connsiteY8" fmla="*/ 1263 h 234411"/>
                <a:gd name="connsiteX9" fmla="*/ 1263 w 242494"/>
                <a:gd name="connsiteY9" fmla="*/ 116448 h 234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2494" h="234411">
                  <a:moveTo>
                    <a:pt x="1263" y="116448"/>
                  </a:moveTo>
                  <a:lnTo>
                    <a:pt x="1263" y="236483"/>
                  </a:lnTo>
                  <a:lnTo>
                    <a:pt x="98261" y="236483"/>
                  </a:lnTo>
                  <a:lnTo>
                    <a:pt x="98261" y="135443"/>
                  </a:lnTo>
                  <a:lnTo>
                    <a:pt x="146760" y="135443"/>
                  </a:lnTo>
                  <a:lnTo>
                    <a:pt x="146760" y="236483"/>
                  </a:lnTo>
                  <a:lnTo>
                    <a:pt x="243757" y="236483"/>
                  </a:lnTo>
                  <a:lnTo>
                    <a:pt x="243757" y="116448"/>
                  </a:lnTo>
                  <a:lnTo>
                    <a:pt x="122510" y="1263"/>
                  </a:lnTo>
                  <a:lnTo>
                    <a:pt x="1263" y="116448"/>
                  </a:lnTo>
                  <a:close/>
                </a:path>
              </a:pathLst>
            </a:custGeom>
            <a:solidFill>
              <a:schemeClr val="bg1"/>
            </a:solidFill>
            <a:ln w="39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53" dirty="0"/>
            </a:p>
          </p:txBody>
        </p:sp>
      </p:grpSp>
      <p:sp>
        <p:nvSpPr>
          <p:cNvPr id="17" name="Oval 16">
            <a:hlinkClick r:id="rId4" action="ppaction://hlinksldjump"/>
            <a:extLst>
              <a:ext uri="{FF2B5EF4-FFF2-40B4-BE49-F238E27FC236}">
                <a16:creationId xmlns:a16="http://schemas.microsoft.com/office/drawing/2014/main" id="{712C4998-2A5A-4E5E-A2AB-F32A085394FD}"/>
              </a:ext>
            </a:extLst>
          </p:cNvPr>
          <p:cNvSpPr/>
          <p:nvPr/>
        </p:nvSpPr>
        <p:spPr>
          <a:xfrm>
            <a:off x="1179460" y="2566059"/>
            <a:ext cx="782722" cy="724923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CB053BD-CBD3-4104-ABAC-F683EE8FC7DC}"/>
              </a:ext>
            </a:extLst>
          </p:cNvPr>
          <p:cNvSpPr txBox="1"/>
          <p:nvPr/>
        </p:nvSpPr>
        <p:spPr>
          <a:xfrm rot="4020982">
            <a:off x="2560713" y="3077267"/>
            <a:ext cx="628351" cy="647391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9405539"/>
              </a:avLst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gency FB" panose="020B0503020202020204" pitchFamily="34" charset="0"/>
              </a:rPr>
              <a:t>THE PAVEMENT</a:t>
            </a:r>
            <a:r>
              <a:rPr lang="en-GB" sz="11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1" name="Oval 10">
            <a:hlinkClick r:id="rId7" action="ppaction://hlinksldjump"/>
            <a:extLst>
              <a:ext uri="{FF2B5EF4-FFF2-40B4-BE49-F238E27FC236}">
                <a16:creationId xmlns:a16="http://schemas.microsoft.com/office/drawing/2014/main" id="{08E2BB72-EE0A-4104-9DC3-5557227B8382}"/>
              </a:ext>
            </a:extLst>
          </p:cNvPr>
          <p:cNvSpPr/>
          <p:nvPr/>
        </p:nvSpPr>
        <p:spPr>
          <a:xfrm>
            <a:off x="2527655" y="2956999"/>
            <a:ext cx="780301" cy="774955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 dirty="0"/>
          </a:p>
        </p:txBody>
      </p:sp>
      <p:sp>
        <p:nvSpPr>
          <p:cNvPr id="37" name="Oval 36">
            <a:hlinkClick r:id="rId6" action="ppaction://hlinksldjump"/>
            <a:extLst>
              <a:ext uri="{FF2B5EF4-FFF2-40B4-BE49-F238E27FC236}">
                <a16:creationId xmlns:a16="http://schemas.microsoft.com/office/drawing/2014/main" id="{6507EED0-A6CC-4567-9D6E-4073BFCA035E}"/>
              </a:ext>
            </a:extLst>
          </p:cNvPr>
          <p:cNvSpPr/>
          <p:nvPr/>
        </p:nvSpPr>
        <p:spPr>
          <a:xfrm>
            <a:off x="2722391" y="4117655"/>
            <a:ext cx="841351" cy="810902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D8BEB1D-F43E-4A9D-B4EF-C2E3A06BC879}"/>
              </a:ext>
            </a:extLst>
          </p:cNvPr>
          <p:cNvSpPr/>
          <p:nvPr/>
        </p:nvSpPr>
        <p:spPr>
          <a:xfrm>
            <a:off x="3034963" y="2005701"/>
            <a:ext cx="634650" cy="632561"/>
          </a:xfrm>
          <a:prstGeom prst="rect">
            <a:avLst/>
          </a:prstGeom>
        </p:spPr>
        <p:txBody>
          <a:bodyPr wrap="none">
            <a:prstTxWarp prst="textCircle">
              <a:avLst/>
            </a:prstTxWarp>
            <a:spAutoFit/>
          </a:bodyPr>
          <a:lstStyle/>
          <a:p>
            <a:pPr lvl="0"/>
            <a:r>
              <a:rPr lang="en-GB" sz="1200" b="1" dirty="0">
                <a:solidFill>
                  <a:prstClr val="white"/>
                </a:solidFill>
                <a:latin typeface="Agency FB" panose="020B0503020202020204" pitchFamily="34" charset="0"/>
              </a:rPr>
              <a:t>PLAYPARKS AND SCHOOLS</a:t>
            </a:r>
          </a:p>
        </p:txBody>
      </p:sp>
      <p:sp>
        <p:nvSpPr>
          <p:cNvPr id="46" name="Oval 45">
            <a:hlinkClick r:id="rId5" action="ppaction://hlinksldjump"/>
            <a:extLst>
              <a:ext uri="{FF2B5EF4-FFF2-40B4-BE49-F238E27FC236}">
                <a16:creationId xmlns:a16="http://schemas.microsoft.com/office/drawing/2014/main" id="{48736FAA-2E1A-4932-B0D7-20031576F40E}"/>
              </a:ext>
            </a:extLst>
          </p:cNvPr>
          <p:cNvSpPr/>
          <p:nvPr/>
        </p:nvSpPr>
        <p:spPr>
          <a:xfrm>
            <a:off x="1365614" y="4454682"/>
            <a:ext cx="687099" cy="60370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hlinkClick r:id="rId8" action="ppaction://hlinksldjump"/>
            <a:extLst>
              <a:ext uri="{FF2B5EF4-FFF2-40B4-BE49-F238E27FC236}">
                <a16:creationId xmlns:a16="http://schemas.microsoft.com/office/drawing/2014/main" id="{62499239-9A0C-4410-A3A1-7CA50DFE03CE}"/>
              </a:ext>
            </a:extLst>
          </p:cNvPr>
          <p:cNvSpPr/>
          <p:nvPr/>
        </p:nvSpPr>
        <p:spPr>
          <a:xfrm>
            <a:off x="2977514" y="1895930"/>
            <a:ext cx="770006" cy="804671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D0AB977-AFFA-4C8B-BDA3-B62C304EAF9E}"/>
              </a:ext>
            </a:extLst>
          </p:cNvPr>
          <p:cNvSpPr/>
          <p:nvPr/>
        </p:nvSpPr>
        <p:spPr>
          <a:xfrm rot="1160784">
            <a:off x="1729980" y="3656140"/>
            <a:ext cx="642750" cy="654046"/>
          </a:xfrm>
          <a:prstGeom prst="rect">
            <a:avLst/>
          </a:prstGeom>
        </p:spPr>
        <p:txBody>
          <a:bodyPr wrap="none">
            <a:prstTxWarp prst="textCircle">
              <a:avLst/>
            </a:prstTxWarp>
            <a:spAutoFit/>
          </a:bodyPr>
          <a:lstStyle/>
          <a:p>
            <a:pPr lvl="0"/>
            <a:r>
              <a:rPr lang="en-GB" sz="1200" b="1" dirty="0">
                <a:solidFill>
                  <a:prstClr val="white"/>
                </a:solidFill>
                <a:latin typeface="Agency FB" panose="020B0503020202020204" pitchFamily="34" charset="0"/>
              </a:rPr>
              <a:t>STREETS IN THE SKY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E2E082B-E0D1-41ED-822E-E1E8FF0DD343}"/>
              </a:ext>
            </a:extLst>
          </p:cNvPr>
          <p:cNvSpPr/>
          <p:nvPr/>
        </p:nvSpPr>
        <p:spPr>
          <a:xfrm rot="2656676">
            <a:off x="2797005" y="4252247"/>
            <a:ext cx="645659" cy="660719"/>
          </a:xfrm>
          <a:prstGeom prst="rect">
            <a:avLst/>
          </a:prstGeom>
        </p:spPr>
        <p:txBody>
          <a:bodyPr wrap="none">
            <a:prstTxWarp prst="textCircle">
              <a:avLst/>
            </a:prstTxWarp>
            <a:spAutoFit/>
          </a:bodyPr>
          <a:lstStyle/>
          <a:p>
            <a:pPr lvl="0"/>
            <a:r>
              <a:rPr lang="en-GB" sz="1200" b="1" dirty="0">
                <a:solidFill>
                  <a:prstClr val="white"/>
                </a:solidFill>
                <a:latin typeface="Agency FB" panose="020B0503020202020204" pitchFamily="34" charset="0"/>
              </a:rPr>
              <a:t>SOCIAL HUBS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1F28DFF-C2F7-4DA4-BFB2-895CD280D7B2}"/>
              </a:ext>
            </a:extLst>
          </p:cNvPr>
          <p:cNvSpPr/>
          <p:nvPr/>
        </p:nvSpPr>
        <p:spPr>
          <a:xfrm rot="20702032">
            <a:off x="537836" y="3717981"/>
            <a:ext cx="636462" cy="617457"/>
          </a:xfrm>
          <a:prstGeom prst="rect">
            <a:avLst/>
          </a:prstGeom>
        </p:spPr>
        <p:txBody>
          <a:bodyPr wrap="none">
            <a:prstTxWarp prst="textCircle">
              <a:avLst/>
            </a:prstTxWarp>
            <a:spAutoFit/>
          </a:bodyPr>
          <a:lstStyle/>
          <a:p>
            <a:pPr lvl="0"/>
            <a:r>
              <a:rPr lang="en-GB" sz="1200" b="1" dirty="0">
                <a:solidFill>
                  <a:prstClr val="white"/>
                </a:solidFill>
                <a:latin typeface="Agency FB" panose="020B0503020202020204" pitchFamily="34" charset="0"/>
              </a:rPr>
              <a:t>PARK HILL AND THE CITY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586813D-2F93-4C9E-8562-CF35C4D96716}"/>
              </a:ext>
            </a:extLst>
          </p:cNvPr>
          <p:cNvSpPr/>
          <p:nvPr/>
        </p:nvSpPr>
        <p:spPr>
          <a:xfrm>
            <a:off x="1229846" y="2667794"/>
            <a:ext cx="640844" cy="628901"/>
          </a:xfrm>
          <a:prstGeom prst="rect">
            <a:avLst/>
          </a:prstGeom>
        </p:spPr>
        <p:txBody>
          <a:bodyPr wrap="none">
            <a:prstTxWarp prst="textCircl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gency FB" panose="020B0503020202020204" pitchFamily="34" charset="0"/>
              </a:rPr>
              <a:t>CHANGE IN PARK HILL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604533B-4F21-42A9-A88E-3CD52189C090}"/>
              </a:ext>
            </a:extLst>
          </p:cNvPr>
          <p:cNvSpPr/>
          <p:nvPr/>
        </p:nvSpPr>
        <p:spPr>
          <a:xfrm rot="3951450">
            <a:off x="4001865" y="1583158"/>
            <a:ext cx="563314" cy="628257"/>
          </a:xfrm>
          <a:prstGeom prst="rect">
            <a:avLst/>
          </a:prstGeom>
        </p:spPr>
        <p:txBody>
          <a:bodyPr wrap="none">
            <a:prstTxWarp prst="textCircl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gency FB" panose="020B0503020202020204" pitchFamily="34" charset="0"/>
              </a:rPr>
              <a:t>ART SPACE</a:t>
            </a:r>
          </a:p>
        </p:txBody>
      </p:sp>
      <p:sp>
        <p:nvSpPr>
          <p:cNvPr id="7" name="Oval 6">
            <a:hlinkClick r:id="rId9" action="ppaction://hlinksldjump"/>
            <a:extLst>
              <a:ext uri="{FF2B5EF4-FFF2-40B4-BE49-F238E27FC236}">
                <a16:creationId xmlns:a16="http://schemas.microsoft.com/office/drawing/2014/main" id="{F0E43A97-74ED-47B3-AF5F-BE0CA5727A65}"/>
              </a:ext>
            </a:extLst>
          </p:cNvPr>
          <p:cNvSpPr/>
          <p:nvPr/>
        </p:nvSpPr>
        <p:spPr>
          <a:xfrm>
            <a:off x="3996372" y="1453303"/>
            <a:ext cx="713787" cy="718643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hlinkClick r:id="rId10" action="ppaction://hlinksldjump"/>
            <a:extLst>
              <a:ext uri="{FF2B5EF4-FFF2-40B4-BE49-F238E27FC236}">
                <a16:creationId xmlns:a16="http://schemas.microsoft.com/office/drawing/2014/main" id="{818F29AA-74DA-44A2-989B-434D3BA17043}"/>
              </a:ext>
            </a:extLst>
          </p:cNvPr>
          <p:cNvSpPr/>
          <p:nvPr/>
        </p:nvSpPr>
        <p:spPr>
          <a:xfrm>
            <a:off x="420848" y="3599636"/>
            <a:ext cx="871092" cy="84693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Oval 28">
            <a:hlinkClick r:id="rId5" action="ppaction://hlinksldjump"/>
            <a:extLst>
              <a:ext uri="{FF2B5EF4-FFF2-40B4-BE49-F238E27FC236}">
                <a16:creationId xmlns:a16="http://schemas.microsoft.com/office/drawing/2014/main" id="{4D7A5452-E5A4-4967-B412-DB8B24B50750}"/>
              </a:ext>
            </a:extLst>
          </p:cNvPr>
          <p:cNvSpPr/>
          <p:nvPr/>
        </p:nvSpPr>
        <p:spPr>
          <a:xfrm>
            <a:off x="1653450" y="3527059"/>
            <a:ext cx="864226" cy="861774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DA67F617-0C50-4A0A-8A1C-BB7C8EC12B98}"/>
              </a:ext>
            </a:extLst>
          </p:cNvPr>
          <p:cNvGrpSpPr/>
          <p:nvPr/>
        </p:nvGrpSpPr>
        <p:grpSpPr>
          <a:xfrm>
            <a:off x="7983153" y="936844"/>
            <a:ext cx="1285011" cy="897344"/>
            <a:chOff x="7983153" y="936844"/>
            <a:chExt cx="1285011" cy="897344"/>
          </a:xfrm>
        </p:grpSpPr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8499B2FA-F362-4E30-B1DD-638C3D523DA5}"/>
                </a:ext>
              </a:extLst>
            </p:cNvPr>
            <p:cNvSpPr/>
            <p:nvPr/>
          </p:nvSpPr>
          <p:spPr>
            <a:xfrm>
              <a:off x="7999758" y="977926"/>
              <a:ext cx="1257657" cy="856262"/>
            </a:xfrm>
            <a:prstGeom prst="roundRect">
              <a:avLst/>
            </a:prstGeom>
            <a:solidFill>
              <a:srgbClr val="FFFFFF"/>
            </a:solidFill>
            <a:ln w="38100">
              <a:solidFill>
                <a:srgbClr val="F0925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34A3EAE6-32F7-4C7F-83A4-310250A5A9D9}"/>
                </a:ext>
              </a:extLst>
            </p:cNvPr>
            <p:cNvSpPr/>
            <p:nvPr/>
          </p:nvSpPr>
          <p:spPr>
            <a:xfrm>
              <a:off x="7983153" y="1052837"/>
              <a:ext cx="1285011" cy="7571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b="1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gency FB" panose="020B0503020202020204" pitchFamily="34" charset="0"/>
                </a:rPr>
                <a:t>CLICK   FOR MORE INFORMATION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490BDEA4-E44D-4804-9238-7F98972CD8FE}"/>
                </a:ext>
              </a:extLst>
            </p:cNvPr>
            <p:cNvSpPr txBox="1"/>
            <p:nvPr/>
          </p:nvSpPr>
          <p:spPr>
            <a:xfrm>
              <a:off x="8495271" y="936844"/>
              <a:ext cx="1097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solidFill>
                    <a:srgbClr val="F09252"/>
                  </a:solidFill>
                  <a:latin typeface="Bahnschrift" panose="020B0502040204020203" pitchFamily="34" charset="0"/>
                </a:rPr>
                <a:t>i</a:t>
              </a:r>
              <a:endParaRPr lang="en-GB" sz="2400" dirty="0">
                <a:solidFill>
                  <a:srgbClr val="F09252"/>
                </a:solidFill>
              </a:endParaRP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C2EB6000-6C7C-476B-850B-902D492665F3}"/>
              </a:ext>
            </a:extLst>
          </p:cNvPr>
          <p:cNvGrpSpPr/>
          <p:nvPr/>
        </p:nvGrpSpPr>
        <p:grpSpPr>
          <a:xfrm>
            <a:off x="7989583" y="2006997"/>
            <a:ext cx="1297899" cy="631526"/>
            <a:chOff x="7989583" y="2006997"/>
            <a:chExt cx="1297899" cy="631526"/>
          </a:xfrm>
        </p:grpSpPr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7F4AF5B3-5B5F-4382-A9F2-D4AEC1DB7C61}"/>
                </a:ext>
              </a:extLst>
            </p:cNvPr>
            <p:cNvGrpSpPr/>
            <p:nvPr/>
          </p:nvGrpSpPr>
          <p:grpSpPr>
            <a:xfrm>
              <a:off x="7989583" y="2061668"/>
              <a:ext cx="1297899" cy="576855"/>
              <a:chOff x="7989583" y="2061668"/>
              <a:chExt cx="1297899" cy="576855"/>
            </a:xfrm>
          </p:grpSpPr>
          <p:sp>
            <p:nvSpPr>
              <p:cNvPr id="32" name="Rectangle: Rounded Corners 31">
                <a:extLst>
                  <a:ext uri="{FF2B5EF4-FFF2-40B4-BE49-F238E27FC236}">
                    <a16:creationId xmlns:a16="http://schemas.microsoft.com/office/drawing/2014/main" id="{9BC07F49-968F-4AA4-AD7C-3D41F3A9D0DC}"/>
                  </a:ext>
                </a:extLst>
              </p:cNvPr>
              <p:cNvSpPr/>
              <p:nvPr/>
            </p:nvSpPr>
            <p:spPr>
              <a:xfrm>
                <a:off x="8002471" y="2061668"/>
                <a:ext cx="1285011" cy="574188"/>
              </a:xfrm>
              <a:prstGeom prst="roundRect">
                <a:avLst/>
              </a:prstGeom>
              <a:solidFill>
                <a:srgbClr val="FFFFFF"/>
              </a:solidFill>
              <a:ln w="38100">
                <a:solidFill>
                  <a:srgbClr val="F0925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053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D06B42DF-57AA-4A66-9665-5F3B2CADE9DA}"/>
                  </a:ext>
                </a:extLst>
              </p:cNvPr>
              <p:cNvSpPr/>
              <p:nvPr/>
            </p:nvSpPr>
            <p:spPr>
              <a:xfrm>
                <a:off x="7989583" y="2102992"/>
                <a:ext cx="1188771" cy="5355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80000"/>
                  </a:lnSpc>
                </a:pPr>
                <a:r>
                  <a:rPr lang="en-GB" b="1" dirty="0"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gency FB" panose="020B0503020202020204" pitchFamily="34" charset="0"/>
                  </a:rPr>
                  <a:t>CLICK     FOR A QUESTION</a:t>
                </a:r>
              </a:p>
            </p:txBody>
          </p:sp>
        </p:grp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1EFD9B22-35DE-411B-AE1F-42B8284B44D2}"/>
                </a:ext>
              </a:extLst>
            </p:cNvPr>
            <p:cNvSpPr txBox="1"/>
            <p:nvPr/>
          </p:nvSpPr>
          <p:spPr>
            <a:xfrm>
              <a:off x="8506310" y="2006997"/>
              <a:ext cx="986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solidFill>
                    <a:srgbClr val="F09252"/>
                  </a:solidFill>
                  <a:latin typeface="Agency FB" panose="020B0503020202020204" pitchFamily="34" charset="0"/>
                </a:rPr>
                <a:t>Q</a:t>
              </a:r>
              <a:r>
                <a:rPr lang="en-GB" sz="2400" b="1" dirty="0">
                  <a:solidFill>
                    <a:srgbClr val="F0813C"/>
                  </a:solidFill>
                  <a:latin typeface="Bahnschrift" panose="020B0502040204020203" pitchFamily="34" charset="0"/>
                </a:rPr>
                <a:t> </a:t>
              </a:r>
              <a:endParaRPr lang="en-GB" sz="2400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04210777-BFCA-4797-A145-7591BB97EB8F}"/>
              </a:ext>
            </a:extLst>
          </p:cNvPr>
          <p:cNvSpPr/>
          <p:nvPr/>
        </p:nvSpPr>
        <p:spPr>
          <a:xfrm>
            <a:off x="66663" y="860549"/>
            <a:ext cx="1898437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450"/>
              </a:spcBef>
            </a:pPr>
            <a:r>
              <a:rPr lang="en-GB" sz="2400" b="1" spc="300" dirty="0">
                <a:ln w="9525">
                  <a:solidFill>
                    <a:schemeClr val="bg1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THE PAST IN PICTURES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EE6F065-1145-4FBA-908F-580734F35302}"/>
              </a:ext>
            </a:extLst>
          </p:cNvPr>
          <p:cNvSpPr/>
          <p:nvPr/>
        </p:nvSpPr>
        <p:spPr>
          <a:xfrm>
            <a:off x="7240936" y="4816201"/>
            <a:ext cx="193741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GB" sz="2000" b="1" dirty="0">
                <a:ln w="9525">
                  <a:solidFill>
                    <a:srgbClr val="F09252"/>
                  </a:solidFill>
                </a:ln>
                <a:solidFill>
                  <a:srgbClr val="F09252"/>
                </a:solidFill>
                <a:latin typeface="Agency FB" panose="020B0503020202020204" pitchFamily="34" charset="0"/>
              </a:rPr>
              <a:t>STORIES IN THE SKY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94CB18AF-09E2-4FA6-B6F0-004510ED805F}"/>
              </a:ext>
            </a:extLst>
          </p:cNvPr>
          <p:cNvGrpSpPr/>
          <p:nvPr/>
        </p:nvGrpSpPr>
        <p:grpSpPr>
          <a:xfrm>
            <a:off x="3472115" y="3661618"/>
            <a:ext cx="419642" cy="421299"/>
            <a:chOff x="3797276" y="5570400"/>
            <a:chExt cx="462792" cy="486561"/>
          </a:xfrm>
        </p:grpSpPr>
        <p:sp>
          <p:nvSpPr>
            <p:cNvPr id="60" name="Oval 59">
              <a:hlinkClick r:id="rId6" action="ppaction://hlinksldjump"/>
              <a:extLst>
                <a:ext uri="{FF2B5EF4-FFF2-40B4-BE49-F238E27FC236}">
                  <a16:creationId xmlns:a16="http://schemas.microsoft.com/office/drawing/2014/main" id="{D702A4AA-F13E-4CA2-847C-E5604FEBFA73}"/>
                </a:ext>
              </a:extLst>
            </p:cNvPr>
            <p:cNvSpPr/>
            <p:nvPr/>
          </p:nvSpPr>
          <p:spPr>
            <a:xfrm>
              <a:off x="3797276" y="5570400"/>
              <a:ext cx="462792" cy="486561"/>
            </a:xfrm>
            <a:prstGeom prst="ellipse">
              <a:avLst/>
            </a:prstGeom>
            <a:solidFill>
              <a:srgbClr val="4CCEE0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90CA133E-F22D-49BE-87D1-BA157BBDA554}"/>
                </a:ext>
              </a:extLst>
            </p:cNvPr>
            <p:cNvSpPr txBox="1"/>
            <p:nvPr/>
          </p:nvSpPr>
          <p:spPr>
            <a:xfrm>
              <a:off x="3859309" y="5579357"/>
              <a:ext cx="193487" cy="4620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6DE25D9F-BB3A-4E27-9F27-7BCF988E105A}"/>
              </a:ext>
            </a:extLst>
          </p:cNvPr>
          <p:cNvSpPr/>
          <p:nvPr/>
        </p:nvSpPr>
        <p:spPr>
          <a:xfrm rot="2253742">
            <a:off x="3357749" y="3556939"/>
            <a:ext cx="645659" cy="660719"/>
          </a:xfrm>
          <a:prstGeom prst="rect">
            <a:avLst/>
          </a:prstGeom>
        </p:spPr>
        <p:txBody>
          <a:bodyPr wrap="none">
            <a:prstTxWarp prst="textCircle">
              <a:avLst/>
            </a:prstTxWarp>
            <a:spAutoFit/>
          </a:bodyPr>
          <a:lstStyle/>
          <a:p>
            <a:pPr lvl="0"/>
            <a:r>
              <a:rPr lang="en-GB" sz="1200" b="1" dirty="0">
                <a:solidFill>
                  <a:prstClr val="white"/>
                </a:solidFill>
                <a:latin typeface="Agency FB" panose="020B0503020202020204" pitchFamily="34" charset="0"/>
              </a:rPr>
              <a:t>PARK HILL LIVING</a:t>
            </a:r>
          </a:p>
        </p:txBody>
      </p:sp>
      <p:pic>
        <p:nvPicPr>
          <p:cNvPr id="1026" name="Picture 2" descr="UOY-Logo-Stacked-shield-White">
            <a:extLst>
              <a:ext uri="{FF2B5EF4-FFF2-40B4-BE49-F238E27FC236}">
                <a16:creationId xmlns:a16="http://schemas.microsoft.com/office/drawing/2014/main" id="{231BD6DB-AE47-4500-ADB6-93639FD721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697" y="5113020"/>
            <a:ext cx="1154900" cy="532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63" name="Text Box 3">
            <a:extLst>
              <a:ext uri="{FF2B5EF4-FFF2-40B4-BE49-F238E27FC236}">
                <a16:creationId xmlns:a16="http://schemas.microsoft.com/office/drawing/2014/main" id="{D06719F0-041D-445D-AA14-8730464ABA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6415" y="5074743"/>
            <a:ext cx="1029647" cy="830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3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gency FB" panose="020B0503020202020204" pitchFamily="34" charset="0"/>
              </a:rPr>
              <a:t>PARK HILL </a:t>
            </a: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gency FB" panose="020B0503020202020204" pitchFamily="34" charset="0"/>
              </a:rPr>
              <a:t>RESIDENTS</a:t>
            </a:r>
            <a:r>
              <a:rPr kumimoji="0" lang="en-GB" altLang="en-US" sz="1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gency FB" panose="020B0503020202020204" pitchFamily="34" charset="0"/>
              </a:rPr>
              <a:t> ASSOCIATION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5" name="Oval 64">
            <a:hlinkClick r:id="rId12" action="ppaction://hlinksldjump"/>
            <a:extLst>
              <a:ext uri="{FF2B5EF4-FFF2-40B4-BE49-F238E27FC236}">
                <a16:creationId xmlns:a16="http://schemas.microsoft.com/office/drawing/2014/main" id="{071DC1FA-D970-4102-BAC0-15050F05E5C1}"/>
              </a:ext>
            </a:extLst>
          </p:cNvPr>
          <p:cNvSpPr/>
          <p:nvPr/>
        </p:nvSpPr>
        <p:spPr>
          <a:xfrm>
            <a:off x="3324464" y="3433048"/>
            <a:ext cx="782722" cy="724923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6B66096C-D540-4910-9300-E12C59796F9F}"/>
              </a:ext>
            </a:extLst>
          </p:cNvPr>
          <p:cNvSpPr txBox="1"/>
          <p:nvPr/>
        </p:nvSpPr>
        <p:spPr>
          <a:xfrm>
            <a:off x="-56941" y="5560813"/>
            <a:ext cx="470809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  <a:hlinkClick r:id="rId1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sources</a:t>
            </a:r>
            <a:endParaRPr lang="en-GB" sz="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859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06574FC-2FD4-4C5F-A6EB-A7FA6E3667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1">
                <a:lumMod val="95000"/>
                <a:lumOff val="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84" b="5975"/>
          <a:stretch/>
        </p:blipFill>
        <p:spPr bwMode="gray">
          <a:xfrm>
            <a:off x="0" y="0"/>
            <a:ext cx="9144000" cy="57391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A5373-815B-415F-83C9-2B7ECE1C8309}"/>
              </a:ext>
            </a:extLst>
          </p:cNvPr>
          <p:cNvSpPr txBox="1"/>
          <p:nvPr/>
        </p:nvSpPr>
        <p:spPr>
          <a:xfrm>
            <a:off x="1303667" y="1980336"/>
            <a:ext cx="65366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n w="19050">
                  <a:noFill/>
                </a:ln>
                <a:solidFill>
                  <a:schemeClr val="bg1"/>
                </a:solidFill>
                <a:latin typeface="Agency FB" panose="020B0503020202020204" pitchFamily="34" charset="0"/>
              </a:rPr>
              <a:t>BUILDING COMMUNITY:  LEISURE SPACES</a:t>
            </a:r>
          </a:p>
        </p:txBody>
      </p:sp>
      <p:pic>
        <p:nvPicPr>
          <p:cNvPr id="6" name="Graphic 5" descr="Home">
            <a:hlinkClick r:id="rId4" action="ppaction://hlinksldjump"/>
            <a:extLst>
              <a:ext uri="{FF2B5EF4-FFF2-40B4-BE49-F238E27FC236}">
                <a16:creationId xmlns:a16="http://schemas.microsoft.com/office/drawing/2014/main" id="{C7186512-D08E-4C96-B813-5AC66FC64C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8B71543-48A3-46D7-9E3E-40D10A39B157}"/>
              </a:ext>
            </a:extLst>
          </p:cNvPr>
          <p:cNvSpPr/>
          <p:nvPr/>
        </p:nvSpPr>
        <p:spPr>
          <a:xfrm>
            <a:off x="824697" y="1648172"/>
            <a:ext cx="7494604" cy="2418655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Chevron 7">
            <a:hlinkClick r:id="rId7" action="ppaction://hlinksldjump"/>
            <a:extLst>
              <a:ext uri="{FF2B5EF4-FFF2-40B4-BE49-F238E27FC236}">
                <a16:creationId xmlns:a16="http://schemas.microsoft.com/office/drawing/2014/main" id="{AE338566-9473-4E97-B7AE-2AE6A37ADA93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hlinkClick r:id="rId7" action="ppaction://hlinksldjump"/>
            <a:extLst>
              <a:ext uri="{FF2B5EF4-FFF2-40B4-BE49-F238E27FC236}">
                <a16:creationId xmlns:a16="http://schemas.microsoft.com/office/drawing/2014/main" id="{9001780D-CE14-469A-A748-23B1F9E8FB21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9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9B5A185-4A14-4BD3-8B01-7CE2F6FC2FC1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17" name="Graphic 16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A0DC091-1047-4ABE-921A-067C7F66ED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5" action="ppaction://hlinksldjump"/>
            <a:extLst>
              <a:ext uri="{FF2B5EF4-FFF2-40B4-BE49-F238E27FC236}">
                <a16:creationId xmlns:a16="http://schemas.microsoft.com/office/drawing/2014/main" id="{BB31FC37-39A0-4A31-BD17-40DAAF6ABCAC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548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52FB78D-C859-4601-A41A-A54172D333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20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21" name="Graphic 20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43D1F2C1-6C6F-4D38-BB42-A06C45B068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3" name="Arrow: Chevron 22">
            <a:hlinkClick r:id="rId6" action="ppaction://hlinksldjump"/>
            <a:extLst>
              <a:ext uri="{FF2B5EF4-FFF2-40B4-BE49-F238E27FC236}">
                <a16:creationId xmlns:a16="http://schemas.microsoft.com/office/drawing/2014/main" id="{DA2FC11D-CAE9-4A01-B5CB-65F22F84D862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86D04993-8FE5-41A6-ABE3-F81044DD2EAE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48758BE0-2C95-4594-AC97-E097F3B9532F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1985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552578D-0F0A-43A6-8098-38658897598C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F755514C-6079-45A7-8D52-566045070F69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E843EFF-35E0-4A77-B2A8-0616E495166D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LOOKING TO PARK HILL TODAY, DO ANY SPACES PROVIDE A SIMILAR SOCIAL SPACE AS THE PUBS DID?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CFDFFCF1-B7C7-4367-9373-A7957664399A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A34A636B-C821-44D7-BFAB-BD5DBBF31F50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421E10A9-F214-4B39-9CB2-8798D57F7840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PARK HILL ESTATE WAS ORIGINALLY BUILT WITH FOUR PUBS.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917E6AA6-5412-4C17-BFB5-43BAC3B170D2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A5F0DF54-9623-4D38-8E9C-01AD9F6FDE6A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64FB2080-66D6-4876-83A3-94B16DEE2840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BD283EB-5263-4BE9-8AE5-B0F85ECBDA2F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5E9566E1-AB3F-4F39-9A31-1E21405854FF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9062FA88-9CB1-4113-95B4-CD1C83812B12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1391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AE65144-2930-4CA9-823B-C3924A89060E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18" name="Graphic 17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1C99F279-2144-4756-AC50-B32C254D0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AA1D6232-CFEC-4D47-B666-C677AEC4403F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Chevron 18">
            <a:extLst>
              <a:ext uri="{FF2B5EF4-FFF2-40B4-BE49-F238E27FC236}">
                <a16:creationId xmlns:a16="http://schemas.microsoft.com/office/drawing/2014/main" id="{616E515D-772B-45EF-8FA8-81B06624D698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55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E7ABD4-DC47-4307-B317-A89AED1631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33" b="226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22" name="Graphic 21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7E51E308-4214-4D86-8023-B2F10DEFAC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4" name="Arrow: Chevron 23">
            <a:hlinkClick r:id="rId6" action="ppaction://hlinksldjump"/>
            <a:extLst>
              <a:ext uri="{FF2B5EF4-FFF2-40B4-BE49-F238E27FC236}">
                <a16:creationId xmlns:a16="http://schemas.microsoft.com/office/drawing/2014/main" id="{A03420E0-1D00-45AF-A9BF-5E7E99EF6709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Arrow: Chevron 24">
            <a:hlinkClick r:id="rId7" action="ppaction://hlinksldjump"/>
            <a:extLst>
              <a:ext uri="{FF2B5EF4-FFF2-40B4-BE49-F238E27FC236}">
                <a16:creationId xmlns:a16="http://schemas.microsoft.com/office/drawing/2014/main" id="{B8E6BB1C-EA59-4CA0-84CA-F97544948429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Rectangle 17">
            <a:hlinkClick r:id="rId7" action="ppaction://hlinksldjump"/>
            <a:extLst>
              <a:ext uri="{FF2B5EF4-FFF2-40B4-BE49-F238E27FC236}">
                <a16:creationId xmlns:a16="http://schemas.microsoft.com/office/drawing/2014/main" id="{AC5B7CB8-3DE6-4E50-B405-69CC7626C548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9D357DBB-C6FD-4F3F-A6A8-71CCC7DA4763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EC81D09-24FA-4968-AF42-5011B1739995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1980s</a:t>
            </a:r>
          </a:p>
        </p:txBody>
      </p:sp>
    </p:spTree>
    <p:extLst>
      <p:ext uri="{BB962C8B-B14F-4D97-AF65-F5344CB8AC3E}">
        <p14:creationId xmlns:p14="http://schemas.microsoft.com/office/powerpoint/2010/main" val="124188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AE65144-2930-4CA9-823B-C3924A89060E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18" name="Graphic 17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1C99F279-2144-4756-AC50-B32C254D0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9" name="Arrow: Chevron 18">
            <a:hlinkClick r:id="rId5" action="ppaction://hlinksldjump"/>
            <a:extLst>
              <a:ext uri="{FF2B5EF4-FFF2-40B4-BE49-F238E27FC236}">
                <a16:creationId xmlns:a16="http://schemas.microsoft.com/office/drawing/2014/main" id="{0F8C0EFD-50BE-48EA-9BA6-2C5FB500E4E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6360AFEF-BBF1-4B93-8F46-BC80D3ACF58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115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251BC0-5BFF-48D2-AC23-52E812FDEB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" r="1245" b="3597"/>
          <a:stretch/>
        </p:blipFill>
        <p:spPr>
          <a:xfrm>
            <a:off x="0" y="1"/>
            <a:ext cx="9144000" cy="5715000"/>
          </a:xfrm>
          <a:prstGeom prst="rect">
            <a:avLst/>
          </a:prstGeom>
        </p:spPr>
      </p:pic>
      <p:pic>
        <p:nvPicPr>
          <p:cNvPr id="20" name="Graphic 19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56CD6397-3A12-479F-A907-3CF63B0B50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1" name="Arrow: Chevron 20">
            <a:hlinkClick r:id="rId6" action="ppaction://hlinksldjump"/>
            <a:extLst>
              <a:ext uri="{FF2B5EF4-FFF2-40B4-BE49-F238E27FC236}">
                <a16:creationId xmlns:a16="http://schemas.microsoft.com/office/drawing/2014/main" id="{83F10B88-A37C-40AB-804D-3BFF599698D9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Arrow: Chevron 21">
            <a:hlinkClick r:id="rId7" action="ppaction://hlinksldjump"/>
            <a:extLst>
              <a:ext uri="{FF2B5EF4-FFF2-40B4-BE49-F238E27FC236}">
                <a16:creationId xmlns:a16="http://schemas.microsoft.com/office/drawing/2014/main" id="{CD21946D-205F-4EC1-B1C4-C17CB8E206E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Rectangle 12">
            <a:hlinkClick r:id="rId7" action="ppaction://hlinksldjump"/>
            <a:extLst>
              <a:ext uri="{FF2B5EF4-FFF2-40B4-BE49-F238E27FC236}">
                <a16:creationId xmlns:a16="http://schemas.microsoft.com/office/drawing/2014/main" id="{05A65997-16DD-4C9C-9869-BD06260A459B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hlinkClick r:id="rId6" action="ppaction://hlinksldjump"/>
            <a:extLst>
              <a:ext uri="{FF2B5EF4-FFF2-40B4-BE49-F238E27FC236}">
                <a16:creationId xmlns:a16="http://schemas.microsoft.com/office/drawing/2014/main" id="{10F0FB1E-A2B7-4610-BA97-A6C4637BD49F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ABA3101-0FE9-4691-B7E6-89367BA31601}"/>
              </a:ext>
            </a:extLst>
          </p:cNvPr>
          <p:cNvGrpSpPr/>
          <p:nvPr/>
        </p:nvGrpSpPr>
        <p:grpSpPr>
          <a:xfrm>
            <a:off x="10080298" y="441469"/>
            <a:ext cx="3474117" cy="798174"/>
            <a:chOff x="6540360" y="499605"/>
            <a:chExt cx="3474117" cy="798174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927AB4BD-23C3-4065-88E3-EBBCBAA5BFBF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633EEA1-8586-4E0C-91E4-1123B0BEE648}"/>
                </a:ext>
              </a:extLst>
            </p:cNvPr>
            <p:cNvSpPr txBox="1"/>
            <p:nvPr/>
          </p:nvSpPr>
          <p:spPr>
            <a:xfrm>
              <a:off x="6580928" y="528338"/>
              <a:ext cx="197962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SEE THE NEXT SLIDE FOR A VISUALISATION OF WHAT ‘THE LINK’ MIGHT HAVE LOOKED LIKE INSIDE.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93D35C6-A6E5-47B0-8654-D05997CE98AB}"/>
              </a:ext>
            </a:extLst>
          </p:cNvPr>
          <p:cNvGrpSpPr/>
          <p:nvPr/>
        </p:nvGrpSpPr>
        <p:grpSpPr>
          <a:xfrm>
            <a:off x="12360699" y="506185"/>
            <a:ext cx="416506" cy="507831"/>
            <a:chOff x="8703157" y="621541"/>
            <a:chExt cx="416506" cy="507831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E50AFD18-63F1-4507-A6AF-0486D1F7D1CF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19F60A7-1660-46BA-9E43-FECF4822A642}"/>
                </a:ext>
              </a:extLst>
            </p:cNvPr>
            <p:cNvSpPr txBox="1"/>
            <p:nvPr/>
          </p:nvSpPr>
          <p:spPr>
            <a:xfrm>
              <a:off x="8744910" y="621541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dirty="0">
                  <a:solidFill>
                    <a:srgbClr val="F0813C"/>
                  </a:solidFill>
                  <a:latin typeface="Bahnschrift" panose="020B0502040204020203" pitchFamily="34" charset="0"/>
                </a:rPr>
                <a:t>i</a:t>
              </a:r>
            </a:p>
          </p:txBody>
        </p:sp>
      </p:grp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FC93B53-CDA7-4B4B-878B-DAD4BB8C5F42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1985</a:t>
            </a:r>
          </a:p>
        </p:txBody>
      </p:sp>
    </p:spTree>
    <p:extLst>
      <p:ext uri="{BB962C8B-B14F-4D97-AF65-F5344CB8AC3E}">
        <p14:creationId xmlns:p14="http://schemas.microsoft.com/office/powerpoint/2010/main" val="245986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0E4A631-33CE-4384-ACB1-883B5512C1CB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18" name="Graphic 17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0C121A25-01D4-4994-9149-FE14952726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BC4E3B65-DA27-47B5-86F9-18865ABC1CFA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Arrow: Chevron 20">
            <a:extLst>
              <a:ext uri="{FF2B5EF4-FFF2-40B4-BE49-F238E27FC236}">
                <a16:creationId xmlns:a16="http://schemas.microsoft.com/office/drawing/2014/main" id="{2BD9B026-62EB-4D08-A7F1-E30448534BF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98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3B50485-080C-40C0-A3C0-B47449FB29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67"/>
          <a:stretch/>
        </p:blipFill>
        <p:spPr>
          <a:xfrm>
            <a:off x="-1568" y="1"/>
            <a:ext cx="9145568" cy="5715000"/>
          </a:xfrm>
          <a:prstGeom prst="rect">
            <a:avLst/>
          </a:prstGeom>
        </p:spPr>
      </p:pic>
      <p:pic>
        <p:nvPicPr>
          <p:cNvPr id="17" name="Graphic 16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B55687A-50E5-4D32-9550-30D2D42D49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3" name="Arrow: Chevron 22">
            <a:hlinkClick r:id="rId6" action="ppaction://hlinksldjump"/>
            <a:extLst>
              <a:ext uri="{FF2B5EF4-FFF2-40B4-BE49-F238E27FC236}">
                <a16:creationId xmlns:a16="http://schemas.microsoft.com/office/drawing/2014/main" id="{1B6B6B6A-7F61-49BF-8030-6C7E60631BC8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Arrow: Chevron 30">
            <a:hlinkClick r:id="rId7" action="ppaction://hlinksldjump"/>
            <a:extLst>
              <a:ext uri="{FF2B5EF4-FFF2-40B4-BE49-F238E27FC236}">
                <a16:creationId xmlns:a16="http://schemas.microsoft.com/office/drawing/2014/main" id="{290FA37E-E76A-4BAD-B626-6E9EF0E46839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2" name="Rectangle 31">
            <a:hlinkClick r:id="rId8" action="ppaction://hlinksldjump"/>
            <a:extLst>
              <a:ext uri="{FF2B5EF4-FFF2-40B4-BE49-F238E27FC236}">
                <a16:creationId xmlns:a16="http://schemas.microsoft.com/office/drawing/2014/main" id="{0F21979D-D619-4D5C-B1F2-5B26A4657840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hlinkClick r:id="rId6" action="ppaction://hlinksldjump"/>
            <a:extLst>
              <a:ext uri="{FF2B5EF4-FFF2-40B4-BE49-F238E27FC236}">
                <a16:creationId xmlns:a16="http://schemas.microsoft.com/office/drawing/2014/main" id="{1F9694A9-2DB2-4CC8-8D2C-D1F673C22CCA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710E2F8-BA9E-4524-8B38-156121F126A2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1985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6F8DE78-1C41-45EB-A310-9E8CAB76FCAC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7F9FD0C1-6CE9-4F8C-ADEB-78B1D78A6B79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3F868CD3-5BD8-4797-A876-AC6E9F8EABD6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THE SCOTTISH QUEEN WAS ONE OF FOUR PUBS WHICH OPERATED ON THE ESTATE</a:t>
              </a:r>
              <a:r>
                <a:rPr lang="en-GB" sz="1100" dirty="0">
                  <a:solidFill>
                    <a:schemeClr val="bg1"/>
                  </a:solidFill>
                  <a:latin typeface="Bahnschrift Condensed" panose="020B0502040204020203" pitchFamily="34" charset="0"/>
                </a:rPr>
                <a:t>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52CCF174-D9F1-4AA6-89DD-F780E01C86FB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52" name="Rectangle: Rounded Corners 51">
              <a:extLst>
                <a:ext uri="{FF2B5EF4-FFF2-40B4-BE49-F238E27FC236}">
                  <a16:creationId xmlns:a16="http://schemas.microsoft.com/office/drawing/2014/main" id="{D9D5E708-1565-4274-977D-AD5856A630AA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A2246E10-7B52-44F0-A2F9-B4A03C1036D8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5576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AE65144-2930-4CA9-823B-C3924A89060E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18" name="Graphic 17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1C99F279-2144-4756-AC50-B32C254D0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D8E24271-C2F7-44FB-B7F3-14FEBAB74105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Chevron 18">
            <a:extLst>
              <a:ext uri="{FF2B5EF4-FFF2-40B4-BE49-F238E27FC236}">
                <a16:creationId xmlns:a16="http://schemas.microsoft.com/office/drawing/2014/main" id="{BCB805BC-1585-4945-91BF-A6332ED2C6B8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9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9C15BA-ED83-4BAB-840D-37DAE88B887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3999" cy="5714999"/>
          </a:xfrm>
          <a:prstGeom prst="rect">
            <a:avLst/>
          </a:prstGeom>
        </p:spPr>
      </p:pic>
      <p:pic>
        <p:nvPicPr>
          <p:cNvPr id="19" name="Graphic 18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009B4765-3B10-4A4F-A60D-C27A31AFE9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2" name="Arrow: Chevron 21">
            <a:hlinkClick r:id="rId6" action="ppaction://hlinksldjump"/>
            <a:extLst>
              <a:ext uri="{FF2B5EF4-FFF2-40B4-BE49-F238E27FC236}">
                <a16:creationId xmlns:a16="http://schemas.microsoft.com/office/drawing/2014/main" id="{46B3B9C6-2C42-4600-A966-16A8C531A9EA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Rectangle 20">
            <a:hlinkClick r:id="rId7" action="ppaction://hlinksldjump"/>
            <a:extLst>
              <a:ext uri="{FF2B5EF4-FFF2-40B4-BE49-F238E27FC236}">
                <a16:creationId xmlns:a16="http://schemas.microsoft.com/office/drawing/2014/main" id="{186DD5D5-4A14-427F-BD33-8F824D604031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187CE21-6CC7-475B-9631-D5D2F069EF9F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2020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6BDA4BD-5DD1-4A4A-BE79-EA28D4B871B0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E927A37F-A576-4154-82BE-3AD1953CC2B6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DA29B33-5D81-48A0-8395-E42FC37C6CA4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IN WHAT WAYS HAS THE CUSTOMER BASE AT THIS LOCATION CHANGED OVER THE YEARS?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F3BCB67-4F37-47D9-9483-CA5FAE9E3D77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963D15E8-6335-4943-A35E-14C3DBFFE2B1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C382FD8-B00C-4460-920A-80FEA6081DBD}"/>
                </a:ext>
              </a:extLst>
            </p:cNvPr>
            <p:cNvSpPr txBox="1"/>
            <p:nvPr/>
          </p:nvSpPr>
          <p:spPr>
            <a:xfrm>
              <a:off x="6580928" y="528338"/>
              <a:ext cx="235253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5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SOUTH STREET KITCHEN WAS OPENED IN 2018 BESIDE THE SCOTTISH QUEEN, AND SERVES MANY DIFFERENT CULTURE’S FOODS.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A21FEE4-0984-4074-A944-43F026680ECB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6FEDA136-E0E2-420B-AE45-D636DF6CD466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7D97800-4935-478D-955E-C80AA9C89922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785A419-C304-40E0-891E-0B50647A0FF5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3D260620-49ED-44A9-B4E3-93B75E25147D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C6170519-5BEF-41AA-BA12-A950953995BF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82C87A6-409C-4B00-B5BC-056B6AFF5355}"/>
              </a:ext>
            </a:extLst>
          </p:cNvPr>
          <p:cNvSpPr txBox="1"/>
          <p:nvPr/>
        </p:nvSpPr>
        <p:spPr>
          <a:xfrm rot="889272">
            <a:off x="7597030" y="4111241"/>
            <a:ext cx="1317958" cy="1341656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gency FB" panose="020B0503020202020204" pitchFamily="34" charset="0"/>
              </a:rPr>
              <a:t>CHECK IT OUT FOR GREAT FOOD!</a:t>
            </a:r>
          </a:p>
        </p:txBody>
      </p:sp>
      <p:sp>
        <p:nvSpPr>
          <p:cNvPr id="35" name="Arrow: Chevron 34">
            <a:extLst>
              <a:ext uri="{FF2B5EF4-FFF2-40B4-BE49-F238E27FC236}">
                <a16:creationId xmlns:a16="http://schemas.microsoft.com/office/drawing/2014/main" id="{FC8EEFC3-FBE6-4216-ABEC-12BE9BD4CC7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Rectangle 33">
            <a:hlinkClick r:id="rId8" action="ppaction://hlinksldjump"/>
            <a:extLst>
              <a:ext uri="{FF2B5EF4-FFF2-40B4-BE49-F238E27FC236}">
                <a16:creationId xmlns:a16="http://schemas.microsoft.com/office/drawing/2014/main" id="{0F6082C7-A45B-49B9-8CB3-11BC1E298A4A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56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911C12A-AD6C-4FD7-9F8F-9D56154B7359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20" name="Graphic 19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845DB0A3-B29D-4B7E-99BD-480376C589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4" name="Arrow: Chevron 23">
            <a:extLst>
              <a:ext uri="{FF2B5EF4-FFF2-40B4-BE49-F238E27FC236}">
                <a16:creationId xmlns:a16="http://schemas.microsoft.com/office/drawing/2014/main" id="{9AED057C-6801-4EB8-9533-8ED5A712B886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Arrow: Chevron 24">
            <a:extLst>
              <a:ext uri="{FF2B5EF4-FFF2-40B4-BE49-F238E27FC236}">
                <a16:creationId xmlns:a16="http://schemas.microsoft.com/office/drawing/2014/main" id="{DD882EA4-311E-4FAB-9B4E-E3A489C27E8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05D5B8-0E0A-4A17-B4DE-2FC2C086DB84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41D93841-DCEC-4632-B41A-E1D8840170DC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B3596193-546E-487B-B570-88844A296174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EACBC13-B242-4A5E-880C-456F404CEAD6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5894C7D0-65A3-417A-9086-D39F8539AD1A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A47EB4B-3178-48CB-A17C-87F7C966641A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386D2F1-6E65-470E-9B70-7B73FBC0FE61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CB6B4002-326F-4472-9C81-FDAD8656C07F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CDC2DDF-FA72-41D9-A645-D15DD2CEC02F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928DA86-5E1A-474E-9DB2-80434E4D6AC7}"/>
              </a:ext>
            </a:extLst>
          </p:cNvPr>
          <p:cNvGrpSpPr/>
          <p:nvPr/>
        </p:nvGrpSpPr>
        <p:grpSpPr>
          <a:xfrm>
            <a:off x="8689911" y="630154"/>
            <a:ext cx="430794" cy="507831"/>
            <a:chOff x="8703157" y="621541"/>
            <a:chExt cx="430794" cy="507831"/>
          </a:xfrm>
        </p:grpSpPr>
        <p:sp>
          <p:nvSpPr>
            <p:cNvPr id="40" name="Rectangle: Rounded Corners 39">
              <a:extLst>
                <a:ext uri="{FF2B5EF4-FFF2-40B4-BE49-F238E27FC236}">
                  <a16:creationId xmlns:a16="http://schemas.microsoft.com/office/drawing/2014/main" id="{3A092343-3169-4CA0-BB11-76666205AAB9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6DD5E9F5-C5D7-4B97-84A8-3F45A9790917}"/>
                </a:ext>
              </a:extLst>
            </p:cNvPr>
            <p:cNvSpPr txBox="1"/>
            <p:nvPr/>
          </p:nvSpPr>
          <p:spPr>
            <a:xfrm>
              <a:off x="8759198" y="621541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82970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0CE1B2-A08F-46D0-B638-9F5419C5A7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8" b="1928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17" name="Graphic 16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B55687A-50E5-4D32-9550-30D2D42D49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3" name="Arrow: Chevron 22">
            <a:hlinkClick r:id="rId6" action="ppaction://hlinksldjump"/>
            <a:extLst>
              <a:ext uri="{FF2B5EF4-FFF2-40B4-BE49-F238E27FC236}">
                <a16:creationId xmlns:a16="http://schemas.microsoft.com/office/drawing/2014/main" id="{1B6B6B6A-7F61-49BF-8030-6C7E60631BC8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Arrow: Chevron 30">
            <a:hlinkClick r:id="rId7" action="ppaction://hlinksldjump"/>
            <a:extLst>
              <a:ext uri="{FF2B5EF4-FFF2-40B4-BE49-F238E27FC236}">
                <a16:creationId xmlns:a16="http://schemas.microsoft.com/office/drawing/2014/main" id="{290FA37E-E76A-4BAD-B626-6E9EF0E46839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2" name="Rectangle 31">
            <a:hlinkClick r:id="rId6" action="ppaction://hlinksldjump"/>
            <a:extLst>
              <a:ext uri="{FF2B5EF4-FFF2-40B4-BE49-F238E27FC236}">
                <a16:creationId xmlns:a16="http://schemas.microsoft.com/office/drawing/2014/main" id="{0F21979D-D619-4D5C-B1F2-5B26A4657840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hlinkClick r:id="rId8" action="ppaction://hlinksldjump"/>
            <a:extLst>
              <a:ext uri="{FF2B5EF4-FFF2-40B4-BE49-F238E27FC236}">
                <a16:creationId xmlns:a16="http://schemas.microsoft.com/office/drawing/2014/main" id="{1F9694A9-2DB2-4CC8-8D2C-D1F673C22CCA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710E2F8-BA9E-4524-8B38-156121F126A2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6F8DE78-1C41-45EB-A310-9E8CAB76FCAC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7F9FD0C1-6CE9-4F8C-ADEB-78B1D78A6B79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3F868CD3-5BD8-4797-A876-AC6E9F8EABD6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VARIOUS CAFES ALSO ACTED AS CRUCIAL SOCIAL SPACES FOR PARK HILL RESIDENTS.</a:t>
              </a:r>
              <a:endParaRPr lang="en-GB" sz="1100" dirty="0">
                <a:solidFill>
                  <a:schemeClr val="bg1"/>
                </a:solidFill>
                <a:latin typeface="Bahnschrift Condensed" panose="020B0502040204020203" pitchFamily="34" charset="0"/>
              </a:endParaRP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52CCF174-D9F1-4AA6-89DD-F780E01C86FB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52" name="Rectangle: Rounded Corners 51">
              <a:extLst>
                <a:ext uri="{FF2B5EF4-FFF2-40B4-BE49-F238E27FC236}">
                  <a16:creationId xmlns:a16="http://schemas.microsoft.com/office/drawing/2014/main" id="{D9D5E708-1565-4274-977D-AD5856A630AA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A2246E10-7B52-44F0-A2F9-B4A03C1036D8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5875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911C12A-AD6C-4FD7-9F8F-9D56154B7359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20" name="Graphic 19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845DB0A3-B29D-4B7E-99BD-480376C589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4" name="Arrow: Chevron 23">
            <a:extLst>
              <a:ext uri="{FF2B5EF4-FFF2-40B4-BE49-F238E27FC236}">
                <a16:creationId xmlns:a16="http://schemas.microsoft.com/office/drawing/2014/main" id="{9AED057C-6801-4EB8-9533-8ED5A712B886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Arrow: Chevron 24">
            <a:extLst>
              <a:ext uri="{FF2B5EF4-FFF2-40B4-BE49-F238E27FC236}">
                <a16:creationId xmlns:a16="http://schemas.microsoft.com/office/drawing/2014/main" id="{DD882EA4-311E-4FAB-9B4E-E3A489C27E8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05D5B8-0E0A-4A17-B4DE-2FC2C086DB84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41D93841-DCEC-4632-B41A-E1D8840170DC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B3596193-546E-487B-B570-88844A296174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EACBC13-B242-4A5E-880C-456F404CEAD6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5894C7D0-65A3-417A-9086-D39F8539AD1A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A47EB4B-3178-48CB-A17C-87F7C966641A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386D2F1-6E65-470E-9B70-7B73FBC0FE61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CB6B4002-326F-4472-9C81-FDAD8656C07F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CDC2DDF-FA72-41D9-A645-D15DD2CEC02F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928DA86-5E1A-474E-9DB2-80434E4D6AC7}"/>
              </a:ext>
            </a:extLst>
          </p:cNvPr>
          <p:cNvGrpSpPr/>
          <p:nvPr/>
        </p:nvGrpSpPr>
        <p:grpSpPr>
          <a:xfrm>
            <a:off x="8689911" y="630154"/>
            <a:ext cx="430794" cy="507831"/>
            <a:chOff x="8703157" y="621541"/>
            <a:chExt cx="430794" cy="507831"/>
          </a:xfrm>
        </p:grpSpPr>
        <p:sp>
          <p:nvSpPr>
            <p:cNvPr id="40" name="Rectangle: Rounded Corners 39">
              <a:extLst>
                <a:ext uri="{FF2B5EF4-FFF2-40B4-BE49-F238E27FC236}">
                  <a16:creationId xmlns:a16="http://schemas.microsoft.com/office/drawing/2014/main" id="{3A092343-3169-4CA0-BB11-76666205AAB9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6DD5E9F5-C5D7-4B97-84A8-3F45A9790917}"/>
                </a:ext>
              </a:extLst>
            </p:cNvPr>
            <p:cNvSpPr txBox="1"/>
            <p:nvPr/>
          </p:nvSpPr>
          <p:spPr>
            <a:xfrm>
              <a:off x="8759198" y="621541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17878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911C12A-AD6C-4FD7-9F8F-9D56154B7359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D29AF6-15B8-4D71-AD82-B81CAF00EE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9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20" name="Graphic 19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845DB0A3-B29D-4B7E-99BD-480376C589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4" name="Arrow: Chevron 23">
            <a:extLst>
              <a:ext uri="{FF2B5EF4-FFF2-40B4-BE49-F238E27FC236}">
                <a16:creationId xmlns:a16="http://schemas.microsoft.com/office/drawing/2014/main" id="{9AED057C-6801-4EB8-9533-8ED5A712B886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Arrow: Chevron 24">
            <a:extLst>
              <a:ext uri="{FF2B5EF4-FFF2-40B4-BE49-F238E27FC236}">
                <a16:creationId xmlns:a16="http://schemas.microsoft.com/office/drawing/2014/main" id="{DD882EA4-311E-4FAB-9B4E-E3A489C27E8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05D5B8-0E0A-4A17-B4DE-2FC2C086DB84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41D93841-DCEC-4632-B41A-E1D8840170DC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B3596193-546E-487B-B570-88844A296174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HOW HAVE SPACES FOR YOUNGER PEOPLE EVOLVED OVER TIME?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386D2F1-6E65-470E-9B70-7B73FBC0FE61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CB6B4002-326F-4472-9C81-FDAD8656C07F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CDC2DDF-FA72-41D9-A645-D15DD2CEC02F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43031AB-7EDB-4521-8AD7-13FAB8AF7157}"/>
              </a:ext>
            </a:extLst>
          </p:cNvPr>
          <p:cNvGrpSpPr/>
          <p:nvPr/>
        </p:nvGrpSpPr>
        <p:grpSpPr>
          <a:xfrm>
            <a:off x="6409510" y="565438"/>
            <a:ext cx="3474117" cy="775091"/>
            <a:chOff x="6540360" y="499605"/>
            <a:chExt cx="3474117" cy="775091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41CEBD19-AF06-4C06-B9EE-462CDCAE3A36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B483E1D-9415-4AAD-B485-ED915A8EF449}"/>
                </a:ext>
              </a:extLst>
            </p:cNvPr>
            <p:cNvSpPr txBox="1"/>
            <p:nvPr/>
          </p:nvSpPr>
          <p:spPr>
            <a:xfrm>
              <a:off x="6580928" y="528338"/>
              <a:ext cx="2352533" cy="746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5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THERE WERE CLUBS FOR YOUNGER PEOPLE ON THE ESTATE WHERE THEY COULD DANCE AND SOCIALISE.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6D2DBC2-DDC1-44CC-9A64-82F7CB7579C5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56D0F4BA-DFB1-4811-9A89-7819A2C820EA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93F40F59-A799-4C7B-A76C-DE3E1429C696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81FE5988-7F26-473D-B10D-0A4B307C8AAB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hlinkClick r:id="rId7" action="ppaction://hlinksldjump"/>
            <a:extLst>
              <a:ext uri="{FF2B5EF4-FFF2-40B4-BE49-F238E27FC236}">
                <a16:creationId xmlns:a16="http://schemas.microsoft.com/office/drawing/2014/main" id="{FF92412C-3814-4BE9-BDB5-B271590AE4E5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371A80AA-2127-4C00-A462-F7269222BBD9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2788797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911C12A-AD6C-4FD7-9F8F-9D56154B7359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20" name="Graphic 19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845DB0A3-B29D-4B7E-99BD-480376C589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4" name="Arrow: Chevron 23">
            <a:extLst>
              <a:ext uri="{FF2B5EF4-FFF2-40B4-BE49-F238E27FC236}">
                <a16:creationId xmlns:a16="http://schemas.microsoft.com/office/drawing/2014/main" id="{9AED057C-6801-4EB8-9533-8ED5A712B886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Arrow: Chevron 24">
            <a:extLst>
              <a:ext uri="{FF2B5EF4-FFF2-40B4-BE49-F238E27FC236}">
                <a16:creationId xmlns:a16="http://schemas.microsoft.com/office/drawing/2014/main" id="{DD882EA4-311E-4FAB-9B4E-E3A489C27E8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F05D5B8-0E0A-4A17-B4DE-2FC2C086DB84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41D93841-DCEC-4632-B41A-E1D8840170DC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B3596193-546E-487B-B570-88844A296174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EACBC13-B242-4A5E-880C-456F404CEAD6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5894C7D0-65A3-417A-9086-D39F8539AD1A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A47EB4B-3178-48CB-A17C-87F7C966641A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386D2F1-6E65-470E-9B70-7B73FBC0FE61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CB6B4002-326F-4472-9C81-FDAD8656C07F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CDC2DDF-FA72-41D9-A645-D15DD2CEC02F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928DA86-5E1A-474E-9DB2-80434E4D6AC7}"/>
              </a:ext>
            </a:extLst>
          </p:cNvPr>
          <p:cNvGrpSpPr/>
          <p:nvPr/>
        </p:nvGrpSpPr>
        <p:grpSpPr>
          <a:xfrm>
            <a:off x="8689911" y="630154"/>
            <a:ext cx="430794" cy="507831"/>
            <a:chOff x="8703157" y="621541"/>
            <a:chExt cx="430794" cy="507831"/>
          </a:xfrm>
        </p:grpSpPr>
        <p:sp>
          <p:nvSpPr>
            <p:cNvPr id="40" name="Rectangle: Rounded Corners 39">
              <a:extLst>
                <a:ext uri="{FF2B5EF4-FFF2-40B4-BE49-F238E27FC236}">
                  <a16:creationId xmlns:a16="http://schemas.microsoft.com/office/drawing/2014/main" id="{3A092343-3169-4CA0-BB11-76666205AAB9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6DD5E9F5-C5D7-4B97-84A8-3F45A9790917}"/>
                </a:ext>
              </a:extLst>
            </p:cNvPr>
            <p:cNvSpPr txBox="1"/>
            <p:nvPr/>
          </p:nvSpPr>
          <p:spPr>
            <a:xfrm>
              <a:off x="8759198" y="621541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69689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911C12A-AD6C-4FD7-9F8F-9D56154B7359}"/>
              </a:ext>
            </a:extLst>
          </p:cNvPr>
          <p:cNvSpPr/>
          <p:nvPr/>
        </p:nvSpPr>
        <p:spPr>
          <a:xfrm>
            <a:off x="7062716" y="4609980"/>
            <a:ext cx="1914099" cy="66162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C19D18-7E3A-4001-B45E-0E97D5A56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8930" cy="5715000"/>
          </a:xfrm>
          <a:prstGeom prst="rect">
            <a:avLst/>
          </a:prstGeom>
        </p:spPr>
      </p:pic>
      <p:pic>
        <p:nvPicPr>
          <p:cNvPr id="20" name="Graphic 19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845DB0A3-B29D-4B7E-99BD-480376C589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5" name="Arrow: Chevron 24">
            <a:extLst>
              <a:ext uri="{FF2B5EF4-FFF2-40B4-BE49-F238E27FC236}">
                <a16:creationId xmlns:a16="http://schemas.microsoft.com/office/drawing/2014/main" id="{DD882EA4-311E-4FAB-9B4E-E3A489C27E8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43031AB-7EDB-4521-8AD7-13FAB8AF7157}"/>
              </a:ext>
            </a:extLst>
          </p:cNvPr>
          <p:cNvGrpSpPr/>
          <p:nvPr/>
        </p:nvGrpSpPr>
        <p:grpSpPr>
          <a:xfrm>
            <a:off x="6409510" y="565438"/>
            <a:ext cx="3474117" cy="775091"/>
            <a:chOff x="6540360" y="499605"/>
            <a:chExt cx="3474117" cy="775091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41CEBD19-AF06-4C06-B9EE-462CDCAE3A36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B483E1D-9415-4AAD-B485-ED915A8EF449}"/>
                </a:ext>
              </a:extLst>
            </p:cNvPr>
            <p:cNvSpPr txBox="1"/>
            <p:nvPr/>
          </p:nvSpPr>
          <p:spPr>
            <a:xfrm>
              <a:off x="6580928" y="528338"/>
              <a:ext cx="2352533" cy="746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5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HERE IS A PACKED BINGO ROOM. BINGO WAS A POPULAR PASTIME IN PARK HILL, AS YOU CAN SEE!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6D2DBC2-DDC1-44CC-9A64-82F7CB7579C5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56D0F4BA-DFB1-4811-9A89-7819A2C820EA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93F40F59-A799-4C7B-A76C-DE3E1429C696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81FE5988-7F26-473D-B10D-0A4B307C8AAB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2A6073C-66FB-4E7B-A060-9FB6C46AB833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327133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C5041C7-132A-4529-A280-A3D1EB8E7E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1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122" b="4560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6CF0A5-862A-4DC7-A923-A541A042D823}"/>
              </a:ext>
            </a:extLst>
          </p:cNvPr>
          <p:cNvSpPr txBox="1"/>
          <p:nvPr/>
        </p:nvSpPr>
        <p:spPr>
          <a:xfrm>
            <a:off x="1708167" y="1980336"/>
            <a:ext cx="57276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n w="12700">
                  <a:noFill/>
                </a:ln>
                <a:solidFill>
                  <a:schemeClr val="bg1"/>
                </a:solidFill>
                <a:latin typeface="Agency FB" panose="020B0503020202020204" pitchFamily="34" charset="0"/>
              </a:rPr>
              <a:t>PARK HILL AND THE CITY OF SHEFFIELD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49A5908-E346-43BB-BDDD-09A91A53A0BA}"/>
              </a:ext>
            </a:extLst>
          </p:cNvPr>
          <p:cNvSpPr/>
          <p:nvPr/>
        </p:nvSpPr>
        <p:spPr>
          <a:xfrm>
            <a:off x="1203071" y="1560091"/>
            <a:ext cx="6737857" cy="2594817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Home">
            <a:hlinkClick r:id="rId4" action="ppaction://hlinksldjump"/>
            <a:extLst>
              <a:ext uri="{FF2B5EF4-FFF2-40B4-BE49-F238E27FC236}">
                <a16:creationId xmlns:a16="http://schemas.microsoft.com/office/drawing/2014/main" id="{EF2B2A08-7D54-465D-824E-F8520B14FF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8" name="Arrow: Chevron 7">
            <a:hlinkClick r:id="rId7" action="ppaction://hlinksldjump"/>
            <a:extLst>
              <a:ext uri="{FF2B5EF4-FFF2-40B4-BE49-F238E27FC236}">
                <a16:creationId xmlns:a16="http://schemas.microsoft.com/office/drawing/2014/main" id="{90BED1D6-DB7C-44F3-8C73-9DD4C83D2E45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827D2E8A-C4DB-43CC-918B-40FAA636B81D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95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68F8E1CF-2461-4D35-B36C-897D840EFFC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38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4079EB6-8402-4AC9-BFFF-A106BF2470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85" t="12500" r="85" b="9976"/>
          <a:stretch/>
        </p:blipFill>
        <p:spPr>
          <a:xfrm>
            <a:off x="-15504" y="0"/>
            <a:ext cx="9159504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0F6D1AF5-AF72-4A1E-8F28-9CB9E8BB26B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6" action="ppaction://hlinksldjump"/>
            <a:extLst>
              <a:ext uri="{FF2B5EF4-FFF2-40B4-BE49-F238E27FC236}">
                <a16:creationId xmlns:a16="http://schemas.microsoft.com/office/drawing/2014/main" id="{FE412109-C88D-4990-866E-302897A7C535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6837FB0-2C45-4060-B01E-206487E544C1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DA0F0E7-116D-48FB-ADCD-4FEFAC0688B1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B783EB1D-4326-4786-AFFD-FB0D6D12ADB8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2F523BC4-D906-46D4-AC73-C7F0A92BA2A9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WHAT DO YOU THINK YOUR REACTION WOULD BE TO A SIMILAR ESTATE BEING BUILT IN YOUR CITY?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EE562A5-8FC4-4130-867F-6FF53C4B8CC2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588A16FA-472D-40CB-9941-11866557D52B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3246DAC-94C5-4C58-BEAC-2FFBE2515481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5330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291F1700-E750-4300-A229-B410CF5463A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581099FD-F15C-44CD-9090-2802B6B6D1B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352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4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291F1700-E750-4300-A229-B410CF5463A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581099FD-F15C-44CD-9090-2802B6B6D1B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parkhillfromcity">
            <a:hlinkClick r:id="" action="ppaction://media"/>
            <a:extLst>
              <a:ext uri="{FF2B5EF4-FFF2-40B4-BE49-F238E27FC236}">
                <a16:creationId xmlns:a16="http://schemas.microsoft.com/office/drawing/2014/main" id="{A1850D91-FE4F-41F9-8CA2-E83649CDE5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07587" y="761262"/>
            <a:ext cx="8176570" cy="4599321"/>
          </a:xfrm>
          <a:prstGeom prst="rect">
            <a:avLst/>
          </a:prstGeom>
        </p:spPr>
      </p:pic>
      <p:sp>
        <p:nvSpPr>
          <p:cNvPr id="6" name="Rectangle 5">
            <a:hlinkClick r:id="rId8" action="ppaction://hlinksldjump"/>
            <a:extLst>
              <a:ext uri="{FF2B5EF4-FFF2-40B4-BE49-F238E27FC236}">
                <a16:creationId xmlns:a16="http://schemas.microsoft.com/office/drawing/2014/main" id="{F8583E0B-2CB7-46F0-AAD9-E56366786D61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9" action="ppaction://hlinksldjump"/>
            <a:extLst>
              <a:ext uri="{FF2B5EF4-FFF2-40B4-BE49-F238E27FC236}">
                <a16:creationId xmlns:a16="http://schemas.microsoft.com/office/drawing/2014/main" id="{9271873C-960E-4D29-A463-A14BC32AD676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Graphic 7" descr="Play">
            <a:extLst>
              <a:ext uri="{FF2B5EF4-FFF2-40B4-BE49-F238E27FC236}">
                <a16:creationId xmlns:a16="http://schemas.microsoft.com/office/drawing/2014/main" id="{011965AB-AE6A-4363-9C7B-197402F4692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936496" y="2425419"/>
            <a:ext cx="1271007" cy="1271007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A40E0D-CEDA-41A9-8550-DF6A60266627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21309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3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12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291F1700-E750-4300-A229-B410CF5463A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581099FD-F15C-44CD-9090-2802B6B6D1B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85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35AD5745-73D3-44D0-9A8C-889871F1B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4428" y="-728"/>
            <a:ext cx="9292856" cy="5715728"/>
          </a:xfrm>
          <a:prstGeom prst="rect">
            <a:avLst/>
          </a:prstGeom>
        </p:spPr>
      </p:pic>
      <p:pic>
        <p:nvPicPr>
          <p:cNvPr id="32" name="Graphic 31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197E41EE-565F-4043-A9B9-47750D7644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6" name="Arrow: Chevron 5">
            <a:hlinkClick r:id="rId6" action="ppaction://hlinksldjump"/>
            <a:extLst>
              <a:ext uri="{FF2B5EF4-FFF2-40B4-BE49-F238E27FC236}">
                <a16:creationId xmlns:a16="http://schemas.microsoft.com/office/drawing/2014/main" id="{BB5FA58C-C019-4282-8F8A-87E9CBF71027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Chevron 6">
            <a:hlinkClick r:id="rId7" action="ppaction://hlinksldjump"/>
            <a:extLst>
              <a:ext uri="{FF2B5EF4-FFF2-40B4-BE49-F238E27FC236}">
                <a16:creationId xmlns:a16="http://schemas.microsoft.com/office/drawing/2014/main" id="{FCEB556D-3E3B-4A49-8D01-D21ECBB5124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Rectangle 17">
            <a:hlinkClick r:id="rId8" action="ppaction://hlinksldjump"/>
            <a:extLst>
              <a:ext uri="{FF2B5EF4-FFF2-40B4-BE49-F238E27FC236}">
                <a16:creationId xmlns:a16="http://schemas.microsoft.com/office/drawing/2014/main" id="{02267155-4705-4CA2-A0CA-C140C66EDB98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BCC159F1-B092-4E14-8B5D-91AD35C1604D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9E47F043-25C6-43D6-AFC1-C1379859EC03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38" name="Rectangle: Rounded Corners 37">
              <a:extLst>
                <a:ext uri="{FF2B5EF4-FFF2-40B4-BE49-F238E27FC236}">
                  <a16:creationId xmlns:a16="http://schemas.microsoft.com/office/drawing/2014/main" id="{0703D138-DDA0-4BB0-891A-4DFE9F1937F9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815D9E5B-BBCC-4AA2-8C73-524E47C39F3A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DO YOU THINK OPINIONS HAVE CHANGED DUE TO THE REDEVELOPMENT?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DA73559-93E8-4BB2-928E-35E8CA2623CC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F69AF480-6C8B-4780-9282-C86039F4AC13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20E387F9-E610-413B-BEC7-E18D83088774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PARK HILL HAS INSPIRED BOTH NEGATIVE AND POSITIVE MEDIA</a:t>
              </a:r>
              <a:r>
                <a:rPr lang="en-GB" sz="1100" b="1" dirty="0">
                  <a:solidFill>
                    <a:schemeClr val="bg1"/>
                  </a:solidFill>
                  <a:latin typeface="Bahnschrift Condensed" panose="020B0502040204020203" pitchFamily="34" charset="0"/>
                </a:rPr>
                <a:t>. 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1C3B98FF-EC5C-4754-A80D-555666342C95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529B150F-C22F-48D8-A660-281858181F13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0A1B7BD3-9368-4D05-B251-5C2B91A11885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098DBAE-470A-4E91-B133-15A948194990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7" name="Rectangle: Rounded Corners 46">
              <a:extLst>
                <a:ext uri="{FF2B5EF4-FFF2-40B4-BE49-F238E27FC236}">
                  <a16:creationId xmlns:a16="http://schemas.microsoft.com/office/drawing/2014/main" id="{DBF90936-01A5-4293-8A6F-204921E9BF07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D00A6560-8469-4888-8463-A419FE0924CE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7786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34B8B08C-6DFF-49CA-8B79-EA36E1C1650E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424239E9-AFD1-4E3B-A950-1BEB8D57320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9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F443CEFC-029A-444B-8751-CD27ECD8B2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F865AD6F-169F-492B-BD68-8C2B40EA52B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Rectangle 14">
            <a:hlinkClick r:id="rId7" action="ppaction://hlinksldjump"/>
            <a:extLst>
              <a:ext uri="{FF2B5EF4-FFF2-40B4-BE49-F238E27FC236}">
                <a16:creationId xmlns:a16="http://schemas.microsoft.com/office/drawing/2014/main" id="{3C624E9B-1168-483C-B3CC-FED564C0C9CA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8CDB1E9-8513-4153-9DE7-AC9DD90E3940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2010s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CC5FFCD-8B52-4691-9045-32C9D37E4AE4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43CAE26C-3CA7-4A4A-9C92-D52F207783B1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C63163E1-F60C-4F7D-AE45-7917234610A6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WHY DO YOU THINK URBANSPLASH CHOSE TO OPEN PARK HILL UP TO BUSINESSES?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108F5C8-68B1-4064-9D4E-A79387095FD0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71BF301A-E476-4AC0-8B75-B8CFE895D77D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E87B73C-7CAA-40F8-A75A-6FB2C25D3805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PARK HILL IS NOW HOME TO MANY BUSINESSES.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8F11D2B-1B2B-4FB1-A68B-E067F6B71F02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CEDFFDD5-9926-4ABC-820A-796E14FA7847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35F4CC8C-4D98-4BFC-B0E8-96B0B1DCDC7B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5364E10-973E-46E7-A9D2-B7DD9299F7C0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59C12A5A-0E0D-4D64-AFE7-A04B3288E923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4E225AB-3D82-4D04-B764-1D1888A4B7F2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74872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A912B2-B4C3-447A-A7EF-1C05120068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2">
                <a:lumMod val="90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27" t="24209" r="87" b="1388"/>
          <a:stretch/>
        </p:blipFill>
        <p:spPr>
          <a:xfrm>
            <a:off x="0" y="0"/>
            <a:ext cx="9144000" cy="5715000"/>
          </a:xfrm>
          <a:prstGeom prst="rect">
            <a:avLst/>
          </a:prstGeom>
          <a:solidFill>
            <a:schemeClr val="tx1">
              <a:alpha val="21000"/>
            </a:schemeClr>
          </a:solidFill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9CE0385-8682-40B7-95BF-68B4B4EC0B0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11878" b="5024"/>
          <a:stretch/>
        </p:blipFill>
        <p:spPr>
          <a:xfrm>
            <a:off x="-25973" y="0"/>
            <a:ext cx="9169973" cy="5715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A0A881C-74E1-488D-A2DC-5726F293B6FF}"/>
              </a:ext>
            </a:extLst>
          </p:cNvPr>
          <p:cNvSpPr/>
          <p:nvPr/>
        </p:nvSpPr>
        <p:spPr>
          <a:xfrm>
            <a:off x="781060" y="1980336"/>
            <a:ext cx="758187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b="1" dirty="0">
                <a:ln w="19050">
                  <a:solidFill>
                    <a:schemeClr val="bg1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PARK HILL: UNDER</a:t>
            </a:r>
          </a:p>
          <a:p>
            <a:pPr algn="ctr"/>
            <a:r>
              <a:rPr lang="en-GB" sz="5400" b="1" dirty="0">
                <a:ln w="19050">
                  <a:solidFill>
                    <a:schemeClr val="bg1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CONSTANT CHANGE</a:t>
            </a:r>
          </a:p>
        </p:txBody>
      </p:sp>
      <p:pic>
        <p:nvPicPr>
          <p:cNvPr id="10" name="Graphic 9" descr="Home">
            <a:hlinkClick r:id="rId6" action="ppaction://hlinksldjump"/>
            <a:extLst>
              <a:ext uri="{FF2B5EF4-FFF2-40B4-BE49-F238E27FC236}">
                <a16:creationId xmlns:a16="http://schemas.microsoft.com/office/drawing/2014/main" id="{CC0AEC23-2565-48F5-85FD-17B6D6159C5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8DE027C-B877-4F79-98DB-9AA42EDCBEDC}"/>
              </a:ext>
            </a:extLst>
          </p:cNvPr>
          <p:cNvSpPr/>
          <p:nvPr/>
        </p:nvSpPr>
        <p:spPr>
          <a:xfrm>
            <a:off x="824697" y="1648172"/>
            <a:ext cx="7494604" cy="2418655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Chevron 7">
            <a:hlinkClick r:id="rId9" action="ppaction://hlinksldjump"/>
            <a:extLst>
              <a:ext uri="{FF2B5EF4-FFF2-40B4-BE49-F238E27FC236}">
                <a16:creationId xmlns:a16="http://schemas.microsoft.com/office/drawing/2014/main" id="{71CAD706-AE5C-4EDA-81ED-77BD8610E30D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hlinkClick r:id="rId9" action="ppaction://hlinksldjump"/>
            <a:extLst>
              <a:ext uri="{FF2B5EF4-FFF2-40B4-BE49-F238E27FC236}">
                <a16:creationId xmlns:a16="http://schemas.microsoft.com/office/drawing/2014/main" id="{4EA72468-1A28-4B29-A580-0525E22B3429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39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B7331213-59D3-4A0A-8762-791EDF9DDC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0A6DFA03-2A9E-4BB1-9AAE-529A3B9C8B8C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2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18B065DE-C0BE-4AA0-B7E8-93B934CD91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6" b="2926"/>
          <a:stretch/>
        </p:blipFill>
        <p:spPr>
          <a:xfrm>
            <a:off x="0" y="0"/>
            <a:ext cx="9144249" cy="5715000"/>
          </a:xfrm>
          <a:prstGeom prst="rect">
            <a:avLst/>
          </a:prstGeom>
        </p:spPr>
      </p:pic>
      <p:pic>
        <p:nvPicPr>
          <p:cNvPr id="17" name="Graphic 16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244AE3B-612E-4898-9110-30D01E9986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hlinkClick r:id="rId6" action="ppaction://hlinksldjump"/>
            <a:extLst>
              <a:ext uri="{FF2B5EF4-FFF2-40B4-BE49-F238E27FC236}">
                <a16:creationId xmlns:a16="http://schemas.microsoft.com/office/drawing/2014/main" id="{E5557D68-0654-42C9-9B79-25DEEF23244F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8E44F1F7-2BCB-404B-A8A0-E5A1E19E9EC4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D726533-B8B3-4D60-8677-EFA202EC8486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A279A2A-FEF8-4D09-AB8D-767E2ED875DE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10E16043-1AA4-46AC-8E2B-6D924F08DFEB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CC6F979A-55A6-458D-8DD3-933FF2F8D9D9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CAN YOU SEE WHAT IS MISSING FROM THE SITE NOW THAT USED TO BE HERE?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2A43ED0-C8C5-4003-A0AC-D364E4921DCE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25" name="Rectangle: Rounded Corners 24">
              <a:extLst>
                <a:ext uri="{FF2B5EF4-FFF2-40B4-BE49-F238E27FC236}">
                  <a16:creationId xmlns:a16="http://schemas.microsoft.com/office/drawing/2014/main" id="{6D48AD85-E85C-40DB-A80E-DBB80F5014D6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969EF442-A1AD-40C7-B322-04AF004DAE13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THIS MAP SHOWS PARK HILL AS NEWLY BUILT.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F9E6311-5CD4-4210-A3F1-BE23D58FB3B0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F6824F3A-1452-4A7B-BBD8-09EFD3684909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5D0A7789-5D76-4E4F-96E9-B10CC6637480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322FF2DB-85C5-445C-8937-EDF5D99D408D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681B07F2-0E22-466A-BD9A-BAA6A8228E23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DFDD992A-6ABE-44EC-AC6B-8C1A59BEB332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31184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B8FDCCB5-8BB6-44CD-93CF-CDDA26E989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11AF53FC-1124-4032-A046-500977CCD2BC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DC387C6E-A2B9-4D07-84DA-044B2C61FA4A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72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B7331213-59D3-4A0A-8762-791EDF9DDC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1026" name="Picture 2" descr="https://lh3.googleusercontent.com/N65iApb0E_3wf5KnLfCwDMrGsPl7YBRvxTJNAMd3qQjEStB3MFZ9ouEjdLdKOVLe1DZVaW_lTMkQ4JRliDd4r9dOyLuIX5UWl-MojIdzRM1NpZ1mX0VwmPf4q4H_-kBzJiqdl3pi">
            <a:extLst>
              <a:ext uri="{FF2B5EF4-FFF2-40B4-BE49-F238E27FC236}">
                <a16:creationId xmlns:a16="http://schemas.microsoft.com/office/drawing/2014/main" id="{E288A4B5-2A6D-4CA5-B047-34F50F852A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58" b="8159"/>
          <a:stretch/>
        </p:blipFill>
        <p:spPr bwMode="auto">
          <a:xfrm>
            <a:off x="0" y="-1"/>
            <a:ext cx="9144000" cy="571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Arrow: Chevron 18">
            <a:hlinkClick r:id="rId6" action="ppaction://hlinksldjump"/>
            <a:extLst>
              <a:ext uri="{FF2B5EF4-FFF2-40B4-BE49-F238E27FC236}">
                <a16:creationId xmlns:a16="http://schemas.microsoft.com/office/drawing/2014/main" id="{A0783839-D5CE-4FF3-B14A-6816F747A4C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Arrow: Chevron 19">
            <a:hlinkClick r:id="rId7" action="ppaction://hlinksldjump"/>
            <a:extLst>
              <a:ext uri="{FF2B5EF4-FFF2-40B4-BE49-F238E27FC236}">
                <a16:creationId xmlns:a16="http://schemas.microsoft.com/office/drawing/2014/main" id="{F5CB3B40-9464-49CC-A34C-ADCE32A123F4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32" name="Graphic 31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1A30CCF8-D726-411D-8754-082827D681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7368" y="159103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2" name="Rectangle 11">
            <a:hlinkClick r:id="rId7" action="ppaction://hlinksldjump"/>
            <a:extLst>
              <a:ext uri="{FF2B5EF4-FFF2-40B4-BE49-F238E27FC236}">
                <a16:creationId xmlns:a16="http://schemas.microsoft.com/office/drawing/2014/main" id="{A92A77BF-8503-4160-A202-A6ECE6044E0D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hlinkClick r:id="rId6" action="ppaction://hlinksldjump"/>
            <a:extLst>
              <a:ext uri="{FF2B5EF4-FFF2-40B4-BE49-F238E27FC236}">
                <a16:creationId xmlns:a16="http://schemas.microsoft.com/office/drawing/2014/main" id="{C5BE957E-5218-41CD-BFE5-89DFDB02FEEF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B8FCDC0-D3AE-445E-8ED4-7A2BADE661F9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2005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95D36A6-E48C-4AF9-840E-3ADA6B623A8E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B747C70D-F1BC-459D-B8EB-CBBAA7F43948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1DA4BF8-90BC-40D9-A56B-4A79EE7EE606}"/>
                </a:ext>
              </a:extLst>
            </p:cNvPr>
            <p:cNvSpPr txBox="1"/>
            <p:nvPr/>
          </p:nvSpPr>
          <p:spPr>
            <a:xfrm>
              <a:off x="6580928" y="528338"/>
              <a:ext cx="227257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THIS VIEW SHOWS THE PAVEMENT SHOPPING CENTRE AS WELL AS THE SCHOOL WHICH USED TO EXIST ON THE SITE.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0DC9C7E-784B-4785-B8F3-B2D5110EBA88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71C02E15-F735-4907-95CB-035F53709F49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FECEE491-7576-4E67-AE1B-2B3B00B158C5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DBCD9109-2881-48DC-B64A-18BF5471D932}"/>
              </a:ext>
            </a:extLst>
          </p:cNvPr>
          <p:cNvSpPr/>
          <p:nvPr/>
        </p:nvSpPr>
        <p:spPr>
          <a:xfrm>
            <a:off x="6580800" y="4068000"/>
            <a:ext cx="2272579" cy="1385188"/>
          </a:xfrm>
          <a:prstGeom prst="rect">
            <a:avLst/>
          </a:prstGeom>
          <a:solidFill>
            <a:srgbClr val="C0DB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150CA2D-199B-4978-B971-E95144E136FD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875141" y="3525477"/>
            <a:ext cx="1775209" cy="2603836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5A9385-D44A-4600-A1F0-B39FECEAE147}"/>
              </a:ext>
            </a:extLst>
          </p:cNvPr>
          <p:cNvSpPr/>
          <p:nvPr/>
        </p:nvSpPr>
        <p:spPr>
          <a:xfrm>
            <a:off x="6938293" y="4711336"/>
            <a:ext cx="254389" cy="359947"/>
          </a:xfrm>
          <a:custGeom>
            <a:avLst/>
            <a:gdLst>
              <a:gd name="connsiteX0" fmla="*/ 130215 w 315410"/>
              <a:gd name="connsiteY0" fmla="*/ 0 h 390646"/>
              <a:gd name="connsiteX1" fmla="*/ 315410 w 315410"/>
              <a:gd name="connsiteY1" fmla="*/ 321198 h 390646"/>
              <a:gd name="connsiteX2" fmla="*/ 190982 w 315410"/>
              <a:gd name="connsiteY2" fmla="*/ 390646 h 390646"/>
              <a:gd name="connsiteX3" fmla="*/ 0 w 315410"/>
              <a:gd name="connsiteY3" fmla="*/ 66555 h 390646"/>
              <a:gd name="connsiteX4" fmla="*/ 130215 w 315410"/>
              <a:gd name="connsiteY4" fmla="*/ 0 h 390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5410" h="390646">
                <a:moveTo>
                  <a:pt x="130215" y="0"/>
                </a:moveTo>
                <a:lnTo>
                  <a:pt x="315410" y="321198"/>
                </a:lnTo>
                <a:lnTo>
                  <a:pt x="190982" y="390646"/>
                </a:lnTo>
                <a:lnTo>
                  <a:pt x="0" y="66555"/>
                </a:lnTo>
                <a:lnTo>
                  <a:pt x="130215" y="0"/>
                </a:lnTo>
                <a:close/>
              </a:path>
            </a:pathLst>
          </a:custGeom>
          <a:solidFill>
            <a:srgbClr val="F081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D9CE680-C75F-4E7B-AFEB-4A820A14E6D1}"/>
              </a:ext>
            </a:extLst>
          </p:cNvPr>
          <p:cNvSpPr/>
          <p:nvPr/>
        </p:nvSpPr>
        <p:spPr>
          <a:xfrm>
            <a:off x="6887406" y="4814955"/>
            <a:ext cx="101774" cy="135409"/>
          </a:xfrm>
          <a:custGeom>
            <a:avLst/>
            <a:gdLst>
              <a:gd name="connsiteX0" fmla="*/ 130215 w 315410"/>
              <a:gd name="connsiteY0" fmla="*/ 0 h 390646"/>
              <a:gd name="connsiteX1" fmla="*/ 315410 w 315410"/>
              <a:gd name="connsiteY1" fmla="*/ 321198 h 390646"/>
              <a:gd name="connsiteX2" fmla="*/ 190982 w 315410"/>
              <a:gd name="connsiteY2" fmla="*/ 390646 h 390646"/>
              <a:gd name="connsiteX3" fmla="*/ 0 w 315410"/>
              <a:gd name="connsiteY3" fmla="*/ 66555 h 390646"/>
              <a:gd name="connsiteX4" fmla="*/ 130215 w 315410"/>
              <a:gd name="connsiteY4" fmla="*/ 0 h 390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5410" h="390646">
                <a:moveTo>
                  <a:pt x="130215" y="0"/>
                </a:moveTo>
                <a:lnTo>
                  <a:pt x="315410" y="321198"/>
                </a:lnTo>
                <a:lnTo>
                  <a:pt x="190982" y="390646"/>
                </a:lnTo>
                <a:lnTo>
                  <a:pt x="0" y="66555"/>
                </a:lnTo>
                <a:lnTo>
                  <a:pt x="130215" y="0"/>
                </a:lnTo>
                <a:close/>
              </a:path>
            </a:pathLst>
          </a:custGeom>
          <a:solidFill>
            <a:srgbClr val="F081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2D35951-6E6A-4769-8F46-B009D95CA836}"/>
              </a:ext>
            </a:extLst>
          </p:cNvPr>
          <p:cNvSpPr/>
          <p:nvPr/>
        </p:nvSpPr>
        <p:spPr>
          <a:xfrm>
            <a:off x="7248552" y="4494928"/>
            <a:ext cx="260324" cy="359947"/>
          </a:xfrm>
          <a:custGeom>
            <a:avLst/>
            <a:gdLst>
              <a:gd name="connsiteX0" fmla="*/ 130215 w 315410"/>
              <a:gd name="connsiteY0" fmla="*/ 0 h 390646"/>
              <a:gd name="connsiteX1" fmla="*/ 315410 w 315410"/>
              <a:gd name="connsiteY1" fmla="*/ 321198 h 390646"/>
              <a:gd name="connsiteX2" fmla="*/ 190982 w 315410"/>
              <a:gd name="connsiteY2" fmla="*/ 390646 h 390646"/>
              <a:gd name="connsiteX3" fmla="*/ 0 w 315410"/>
              <a:gd name="connsiteY3" fmla="*/ 66555 h 390646"/>
              <a:gd name="connsiteX4" fmla="*/ 130215 w 315410"/>
              <a:gd name="connsiteY4" fmla="*/ 0 h 390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5410" h="390646">
                <a:moveTo>
                  <a:pt x="130215" y="0"/>
                </a:moveTo>
                <a:lnTo>
                  <a:pt x="315410" y="321198"/>
                </a:lnTo>
                <a:lnTo>
                  <a:pt x="190982" y="390646"/>
                </a:lnTo>
                <a:lnTo>
                  <a:pt x="0" y="66555"/>
                </a:lnTo>
                <a:lnTo>
                  <a:pt x="130215" y="0"/>
                </a:lnTo>
                <a:close/>
              </a:path>
            </a:pathLst>
          </a:custGeom>
          <a:solidFill>
            <a:srgbClr val="F081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FBA3CBB-635E-4763-BD3A-6F5C3E21473A}"/>
              </a:ext>
            </a:extLst>
          </p:cNvPr>
          <p:cNvSpPr/>
          <p:nvPr/>
        </p:nvSpPr>
        <p:spPr>
          <a:xfrm rot="15858136">
            <a:off x="7230524" y="4633840"/>
            <a:ext cx="181885" cy="237504"/>
          </a:xfrm>
          <a:custGeom>
            <a:avLst/>
            <a:gdLst>
              <a:gd name="connsiteX0" fmla="*/ 130215 w 315410"/>
              <a:gd name="connsiteY0" fmla="*/ 0 h 390646"/>
              <a:gd name="connsiteX1" fmla="*/ 315410 w 315410"/>
              <a:gd name="connsiteY1" fmla="*/ 321198 h 390646"/>
              <a:gd name="connsiteX2" fmla="*/ 190982 w 315410"/>
              <a:gd name="connsiteY2" fmla="*/ 390646 h 390646"/>
              <a:gd name="connsiteX3" fmla="*/ 0 w 315410"/>
              <a:gd name="connsiteY3" fmla="*/ 66555 h 390646"/>
              <a:gd name="connsiteX4" fmla="*/ 130215 w 315410"/>
              <a:gd name="connsiteY4" fmla="*/ 0 h 390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5410" h="390646">
                <a:moveTo>
                  <a:pt x="130215" y="0"/>
                </a:moveTo>
                <a:lnTo>
                  <a:pt x="315410" y="321198"/>
                </a:lnTo>
                <a:lnTo>
                  <a:pt x="190982" y="390646"/>
                </a:lnTo>
                <a:lnTo>
                  <a:pt x="0" y="66555"/>
                </a:lnTo>
                <a:lnTo>
                  <a:pt x="130215" y="0"/>
                </a:lnTo>
                <a:close/>
              </a:path>
            </a:pathLst>
          </a:custGeom>
          <a:solidFill>
            <a:srgbClr val="F081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AAAAAD7-F773-4C50-8A94-B15793516573}"/>
              </a:ext>
            </a:extLst>
          </p:cNvPr>
          <p:cNvSpPr/>
          <p:nvPr/>
        </p:nvSpPr>
        <p:spPr>
          <a:xfrm>
            <a:off x="7007379" y="4950364"/>
            <a:ext cx="101774" cy="135409"/>
          </a:xfrm>
          <a:custGeom>
            <a:avLst/>
            <a:gdLst>
              <a:gd name="connsiteX0" fmla="*/ 130215 w 315410"/>
              <a:gd name="connsiteY0" fmla="*/ 0 h 390646"/>
              <a:gd name="connsiteX1" fmla="*/ 315410 w 315410"/>
              <a:gd name="connsiteY1" fmla="*/ 321198 h 390646"/>
              <a:gd name="connsiteX2" fmla="*/ 190982 w 315410"/>
              <a:gd name="connsiteY2" fmla="*/ 390646 h 390646"/>
              <a:gd name="connsiteX3" fmla="*/ 0 w 315410"/>
              <a:gd name="connsiteY3" fmla="*/ 66555 h 390646"/>
              <a:gd name="connsiteX4" fmla="*/ 130215 w 315410"/>
              <a:gd name="connsiteY4" fmla="*/ 0 h 390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5410" h="390646">
                <a:moveTo>
                  <a:pt x="130215" y="0"/>
                </a:moveTo>
                <a:lnTo>
                  <a:pt x="315410" y="321198"/>
                </a:lnTo>
                <a:lnTo>
                  <a:pt x="190982" y="390646"/>
                </a:lnTo>
                <a:lnTo>
                  <a:pt x="0" y="66555"/>
                </a:lnTo>
                <a:lnTo>
                  <a:pt x="130215" y="0"/>
                </a:lnTo>
                <a:close/>
              </a:path>
            </a:pathLst>
          </a:custGeom>
          <a:solidFill>
            <a:srgbClr val="F081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03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A6D8D84B-E579-4CEA-BDEA-C5238D20DE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8" name="Arrow: Chevron 27">
            <a:extLst>
              <a:ext uri="{FF2B5EF4-FFF2-40B4-BE49-F238E27FC236}">
                <a16:creationId xmlns:a16="http://schemas.microsoft.com/office/drawing/2014/main" id="{25E026A9-5B8F-41FB-95ED-F59403EE1492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Arrow: Chevron 28">
            <a:extLst>
              <a:ext uri="{FF2B5EF4-FFF2-40B4-BE49-F238E27FC236}">
                <a16:creationId xmlns:a16="http://schemas.microsoft.com/office/drawing/2014/main" id="{0967805F-3676-48ED-B695-DDB156034B48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47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HExternalViewWedding">
            <a:hlinkClick r:id="" action="ppaction://media"/>
            <a:extLst>
              <a:ext uri="{FF2B5EF4-FFF2-40B4-BE49-F238E27FC236}">
                <a16:creationId xmlns:a16="http://schemas.microsoft.com/office/drawing/2014/main" id="{26815BEA-E2F4-4E1B-8960-6C065ADC3F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6711" y="722652"/>
            <a:ext cx="7590578" cy="4269700"/>
          </a:xfrm>
          <a:prstGeom prst="rect">
            <a:avLst/>
          </a:prstGeom>
        </p:spPr>
      </p:pic>
      <p:pic>
        <p:nvPicPr>
          <p:cNvPr id="7" name="Graphic 6" descr="Play">
            <a:extLst>
              <a:ext uri="{FF2B5EF4-FFF2-40B4-BE49-F238E27FC236}">
                <a16:creationId xmlns:a16="http://schemas.microsoft.com/office/drawing/2014/main" id="{1AD9474D-A56A-48E1-BD65-AE9F9D9867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36496" y="2425419"/>
            <a:ext cx="1271007" cy="1271007"/>
          </a:xfrm>
          <a:prstGeom prst="rect">
            <a:avLst/>
          </a:prstGeom>
        </p:spPr>
      </p:pic>
      <p:pic>
        <p:nvPicPr>
          <p:cNvPr id="22" name="Graphic 21" descr="Home">
            <a:hlinkClick r:id="rId7" action="ppaction://hlinksldjump"/>
            <a:extLst>
              <a:ext uri="{FF2B5EF4-FFF2-40B4-BE49-F238E27FC236}">
                <a16:creationId xmlns:a16="http://schemas.microsoft.com/office/drawing/2014/main" id="{EA29387B-F14C-436E-8E26-DEDDE9CDDA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8" name="Arrow: Chevron 17">
            <a:hlinkClick r:id="rId10" action="ppaction://hlinksldjump"/>
            <a:extLst>
              <a:ext uri="{FF2B5EF4-FFF2-40B4-BE49-F238E27FC236}">
                <a16:creationId xmlns:a16="http://schemas.microsoft.com/office/drawing/2014/main" id="{269348C7-492B-4226-B596-534457F2785A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Chevron 18">
            <a:hlinkClick r:id="rId11" action="ppaction://hlinksldjump"/>
            <a:extLst>
              <a:ext uri="{FF2B5EF4-FFF2-40B4-BE49-F238E27FC236}">
                <a16:creationId xmlns:a16="http://schemas.microsoft.com/office/drawing/2014/main" id="{3460348C-7928-4F5E-B6B1-6D3E7A98F6D5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hlinkClick r:id="rId11" action="ppaction://hlinksldjump"/>
            <a:extLst>
              <a:ext uri="{FF2B5EF4-FFF2-40B4-BE49-F238E27FC236}">
                <a16:creationId xmlns:a16="http://schemas.microsoft.com/office/drawing/2014/main" id="{1EBB2811-FDE9-4536-9A6A-6FEF9AAB2B70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hlinkClick r:id="rId10" action="ppaction://hlinksldjump"/>
            <a:extLst>
              <a:ext uri="{FF2B5EF4-FFF2-40B4-BE49-F238E27FC236}">
                <a16:creationId xmlns:a16="http://schemas.microsoft.com/office/drawing/2014/main" id="{D724B6FF-E539-47E0-842C-59149CED527C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A46BF20-0BBE-4B32-A1E7-CE619DCBE677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30113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63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6612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5549A10C-7010-485F-B385-81D46B6E30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ED5585D4-6A75-45F7-AEF3-9B903C780722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0B53E44F-4C2F-4031-A624-A3E9494D43D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48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581D1A1-9226-4C6C-B4C3-5D723B2AE8BD}"/>
              </a:ext>
            </a:extLst>
          </p:cNvPr>
          <p:cNvSpPr txBox="1"/>
          <p:nvPr/>
        </p:nvSpPr>
        <p:spPr>
          <a:xfrm>
            <a:off x="7645113" y="4040790"/>
            <a:ext cx="1046748" cy="1200329"/>
          </a:xfrm>
          <a:prstGeom prst="rect">
            <a:avLst/>
          </a:prstGeom>
          <a:solidFill>
            <a:schemeClr val="tx1">
              <a:alpha val="17000"/>
            </a:schemeClr>
          </a:solidFill>
          <a:effectLst>
            <a:glow rad="228600">
              <a:schemeClr val="tx1">
                <a:alpha val="40000"/>
              </a:schemeClr>
            </a:glow>
            <a:outerShdw blurRad="977900" dist="76200" algn="ctr" rotWithShape="0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Berlin Sans FB" panose="020E0602020502020306" pitchFamily="34" charset="0"/>
              </a:rPr>
              <a:t>IMAGE FROM</a:t>
            </a:r>
          </a:p>
          <a:p>
            <a:r>
              <a:rPr lang="en-GB" sz="1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Berlin Sans FB" panose="020E0602020502020306" pitchFamily="34" charset="0"/>
              </a:rPr>
              <a:t>THE 1960S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DBDA3C-7812-413B-891C-3075938B0709}"/>
              </a:ext>
            </a:extLst>
          </p:cNvPr>
          <p:cNvSpPr/>
          <p:nvPr/>
        </p:nvSpPr>
        <p:spPr>
          <a:xfrm>
            <a:off x="8691861" y="544952"/>
            <a:ext cx="452139" cy="706991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068AA4B-F761-407D-83C3-B72A1FE0C645}"/>
              </a:ext>
            </a:extLst>
          </p:cNvPr>
          <p:cNvSpPr/>
          <p:nvPr/>
        </p:nvSpPr>
        <p:spPr>
          <a:xfrm>
            <a:off x="8703892" y="1352036"/>
            <a:ext cx="452139" cy="706991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292D0F-6392-40B3-A80A-B2134B0C21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4667579-CDD0-4E5D-BF98-48E0F7692485}"/>
              </a:ext>
            </a:extLst>
          </p:cNvPr>
          <p:cNvSpPr/>
          <p:nvPr/>
        </p:nvSpPr>
        <p:spPr>
          <a:xfrm>
            <a:off x="8713873" y="1334695"/>
            <a:ext cx="452139" cy="706991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pic>
        <p:nvPicPr>
          <p:cNvPr id="28" name="Graphic 27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4346D359-EE05-4000-A3B5-D3DB403D34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1" name="Arrow: Chevron 20">
            <a:hlinkClick r:id="rId6" action="ppaction://hlinksldjump"/>
            <a:extLst>
              <a:ext uri="{FF2B5EF4-FFF2-40B4-BE49-F238E27FC236}">
                <a16:creationId xmlns:a16="http://schemas.microsoft.com/office/drawing/2014/main" id="{A3F4BA1B-36F7-4F8B-B3E9-006557C2D41E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Arrow: Chevron 23">
            <a:hlinkClick r:id="rId7" action="ppaction://hlinksldjump"/>
            <a:extLst>
              <a:ext uri="{FF2B5EF4-FFF2-40B4-BE49-F238E27FC236}">
                <a16:creationId xmlns:a16="http://schemas.microsoft.com/office/drawing/2014/main" id="{4E9AFF40-6D73-4FAD-B586-E1B9D64EDCB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Rectangle 21">
            <a:hlinkClick r:id="rId7" action="ppaction://hlinksldjump"/>
            <a:extLst>
              <a:ext uri="{FF2B5EF4-FFF2-40B4-BE49-F238E27FC236}">
                <a16:creationId xmlns:a16="http://schemas.microsoft.com/office/drawing/2014/main" id="{427A1D33-486B-4EAB-B9F6-F7634C298421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hlinkClick r:id="rId6" action="ppaction://hlinksldjump"/>
            <a:extLst>
              <a:ext uri="{FF2B5EF4-FFF2-40B4-BE49-F238E27FC236}">
                <a16:creationId xmlns:a16="http://schemas.microsoft.com/office/drawing/2014/main" id="{6507CB26-545E-4FCA-BD8E-D180437ED885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FDBBADC9-8070-4F7F-80A2-356C5F61BA44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564B53D-ACA7-48C8-AF52-3427B3BC7DAF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899E0530-70C6-4FE5-B491-63BA039EA5C4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31AD0A09-BAE2-4E1A-812E-1CF19FBA56A6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HOW WOULD THIS HAVE IMPACTED THE RESIDENTS?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53A24FB-559C-403E-88D4-EF157B85A323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47C76609-8834-4395-B5EA-8BF434C9293E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4A46CD8B-7B27-4A46-82C8-19870E72145F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THOSE DISPLACED FROM SLUMS WERE MOVED INTO PARK HILL WITH THE SAME NEIGHBOURS. 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7FDF368-7AEA-4604-A84B-C0747C40B1A4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F8D97691-88F0-451E-B5AC-691AC9567E4B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E39BD3C3-6FB1-4A57-835E-E0D67517955F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EAC5176-CAF2-4731-A89A-2AD3AB8D1E31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6C619D92-1DE9-4F3C-BDF0-BFC3FB067B8C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9535108B-EFF4-4924-8A58-802772D78ABA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3111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CA35CF1A-BE0F-4313-A932-C24FECD8A7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2B3E05D-0837-41A6-8E31-9375B5903FB5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AE7CE91B-B4D7-4B2E-B322-56220D78CA5C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32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lh5.googleusercontent.com/XdsKlPFlBhxIdRKvsnzmoBZTYoSqY9xbmRxU6GVL_J70TJkLXiNJl9vcRlkT5q6P0kZwiZBBxuPgURU3AFn9xo43eL3GcqY2mC_1vYbtpa7n0pRF-EBGWcorYvtNg7FhJy9b0pRv">
            <a:extLst>
              <a:ext uri="{FF2B5EF4-FFF2-40B4-BE49-F238E27FC236}">
                <a16:creationId xmlns:a16="http://schemas.microsoft.com/office/drawing/2014/main" id="{2EF7D6D8-254E-4694-9109-D248543E40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12" t="14489" r="3688"/>
          <a:stretch/>
        </p:blipFill>
        <p:spPr bwMode="auto">
          <a:xfrm>
            <a:off x="0" y="0"/>
            <a:ext cx="9144000" cy="571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Graphic 19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5231368C-62AF-4AC4-92D8-120C516121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B5745176-06F2-42DC-AB88-9A0AD936C60A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Arrow: Chevron 30">
            <a:hlinkClick r:id="rId7" action="ppaction://hlinksldjump"/>
            <a:extLst>
              <a:ext uri="{FF2B5EF4-FFF2-40B4-BE49-F238E27FC236}">
                <a16:creationId xmlns:a16="http://schemas.microsoft.com/office/drawing/2014/main" id="{CF8203DC-261E-4EAB-A118-BC47688C14F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Rectangle 17">
            <a:hlinkClick r:id="rId7" action="ppaction://hlinksldjump"/>
            <a:extLst>
              <a:ext uri="{FF2B5EF4-FFF2-40B4-BE49-F238E27FC236}">
                <a16:creationId xmlns:a16="http://schemas.microsoft.com/office/drawing/2014/main" id="{F9E11EE0-F955-4BFC-BFF5-345C72690738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99D5CE62-B619-40A8-B7B9-0381C3094E9B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0E5EB31-97C6-45C4-8F7E-B3107AB8EB29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2005</a:t>
            </a:r>
          </a:p>
        </p:txBody>
      </p:sp>
    </p:spTree>
    <p:extLst>
      <p:ext uri="{BB962C8B-B14F-4D97-AF65-F5344CB8AC3E}">
        <p14:creationId xmlns:p14="http://schemas.microsoft.com/office/powerpoint/2010/main" val="175558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ECF04EDF-0976-47E9-845B-187181A642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F338E62D-CBD5-4A3C-B05C-1A482514ED1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94282315-6248-4AA9-9A92-A9CDD6C50C8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816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F5716B-17D5-4622-8F44-F5F924C8F66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11" name="Graphic 10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2CA5A26A-67D3-496E-9CCE-23AAF6C47A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2" name="Arrow: Chevron 21">
            <a:hlinkClick r:id="rId6" action="ppaction://hlinksldjump"/>
            <a:extLst>
              <a:ext uri="{FF2B5EF4-FFF2-40B4-BE49-F238E27FC236}">
                <a16:creationId xmlns:a16="http://schemas.microsoft.com/office/drawing/2014/main" id="{A09C1746-28BA-4F0F-B0EA-AC93FD3AC10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Arrow: Chevron 22">
            <a:hlinkClick r:id="rId7" action="ppaction://hlinksldjump"/>
            <a:extLst>
              <a:ext uri="{FF2B5EF4-FFF2-40B4-BE49-F238E27FC236}">
                <a16:creationId xmlns:a16="http://schemas.microsoft.com/office/drawing/2014/main" id="{08361764-DBC2-42E3-85EB-D9324B936639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Rectangle 16">
            <a:hlinkClick r:id="rId7" action="ppaction://hlinksldjump"/>
            <a:extLst>
              <a:ext uri="{FF2B5EF4-FFF2-40B4-BE49-F238E27FC236}">
                <a16:creationId xmlns:a16="http://schemas.microsoft.com/office/drawing/2014/main" id="{B4DEB304-9B45-4A58-9561-CB3CD34E53DD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28751EE2-435D-4975-80DF-3D78ACC6807C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6A6BBF0-C780-419A-A82C-7BA699ED8104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2000s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4976450-4B98-4AF8-97FA-37C46E05E37A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088B011A-4E33-4139-995F-EE663A44282F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CB82376-C1F8-4CEF-89CD-137A694C77B7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WHAT ARE THE PROS AND CONS OF DEVELOPING EXISTING STRUCTURES OVER BUILDING NEW?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F5C6C42-703D-41F8-A696-153E22B60494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0FBBDD7C-F442-4FC8-B138-C24AFB4D9F05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BADD5A8F-9408-4BA2-AE30-C4355518AAF7}"/>
                </a:ext>
              </a:extLst>
            </p:cNvPr>
            <p:cNvSpPr txBox="1"/>
            <p:nvPr/>
          </p:nvSpPr>
          <p:spPr>
            <a:xfrm>
              <a:off x="6580927" y="528338"/>
              <a:ext cx="229169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THE CONCRETE FRAME OF THE ORIGINAL BUILDING WAS KEPT. THE REDEVELOPMENT WAS DONE BY URBAN SPLASH.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3938229-10A8-43A0-97D2-7B5B7933DE82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FCD967FB-D9C6-4019-81CD-38FC848C908C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DF9C8632-2D6B-45C9-AD18-D1F1936164DF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5F95F3A-F116-4A57-B0CE-823200585756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5311DBE3-DCA2-4220-BDE6-C46FBAF6189A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EA3BCB8E-A4C9-452C-B393-0573DCD16838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625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8B4C475A-4BEA-483A-A20D-D5F0684426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22CB6918-864E-4FF0-B007-B1D5E374BB48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96AE667B-BA2F-438D-BB2C-0222DD4D6B7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52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EAE5A1-120D-4DC9-9AF1-BAA372C7776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8198" y="-1"/>
            <a:ext cx="9162198" cy="5715001"/>
          </a:xfrm>
          <a:prstGeom prst="rect">
            <a:avLst/>
          </a:prstGeom>
        </p:spPr>
      </p:pic>
      <p:pic>
        <p:nvPicPr>
          <p:cNvPr id="6" name="Graphic 5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5F80B20D-AF59-4F5A-8231-EB0A6146CA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7" name="Arrow: Chevron 6">
            <a:hlinkClick r:id="rId6" action="ppaction://hlinksldjump"/>
            <a:extLst>
              <a:ext uri="{FF2B5EF4-FFF2-40B4-BE49-F238E27FC236}">
                <a16:creationId xmlns:a16="http://schemas.microsoft.com/office/drawing/2014/main" id="{098EB2E3-8A6D-443F-B3FF-F71329F7A3C6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Arrow: Chevron 7">
            <a:hlinkClick r:id="rId7" action="ppaction://hlinksldjump"/>
            <a:extLst>
              <a:ext uri="{FF2B5EF4-FFF2-40B4-BE49-F238E27FC236}">
                <a16:creationId xmlns:a16="http://schemas.microsoft.com/office/drawing/2014/main" id="{5A02E550-0D76-4871-A996-C2F2100B6EA0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Rectangle 18">
            <a:hlinkClick r:id="rId7" action="ppaction://hlinksldjump"/>
            <a:extLst>
              <a:ext uri="{FF2B5EF4-FFF2-40B4-BE49-F238E27FC236}">
                <a16:creationId xmlns:a16="http://schemas.microsoft.com/office/drawing/2014/main" id="{4BBE830C-7557-4DB7-922F-6689AA06C3C0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hlinkClick r:id="rId6" action="ppaction://hlinksldjump"/>
            <a:extLst>
              <a:ext uri="{FF2B5EF4-FFF2-40B4-BE49-F238E27FC236}">
                <a16:creationId xmlns:a16="http://schemas.microsoft.com/office/drawing/2014/main" id="{5F8C89A4-F549-46E2-BB29-208C62410C1A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CB2F6B2-D920-4FE4-B66A-E3CE9BD2335A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2010s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B171D20-DB37-4582-8C08-285992B5AD79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42C0BC2D-0E22-498E-AFC4-E708703A0FEA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D0D746F-764A-4B7B-BDFE-7F2076A47B9C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HOW DOES THE REDELEOPMENT REFLECT THE ORIGINAL BUILDING DESIGN?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5C85F4D-2CF9-4726-AECB-E2F5056CE41B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637858FB-C69F-4A4D-B88C-593C12595262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4FA655C6-0A1B-4573-8CEC-0A001D7EBCD5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6003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8B4C475A-4BEA-483A-A20D-D5F0684426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22CB6918-864E-4FF0-B007-B1D5E374BB48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96AE667B-BA2F-438D-BB2C-0222DD4D6B7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901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A4D5826-0A8C-41EC-BF3F-51EF8F3A6C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93" t="10207" r="1465" b="5473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61C0BE-E199-4ECD-86E0-34E5B8DEA5B9}"/>
              </a:ext>
            </a:extLst>
          </p:cNvPr>
          <p:cNvSpPr txBox="1"/>
          <p:nvPr/>
        </p:nvSpPr>
        <p:spPr>
          <a:xfrm>
            <a:off x="7648013" y="4687897"/>
            <a:ext cx="1229274" cy="578882"/>
          </a:xfrm>
          <a:prstGeom prst="roundRect">
            <a:avLst/>
          </a:prstGeom>
          <a:solidFill>
            <a:srgbClr val="000000">
              <a:alpha val="58824"/>
            </a:srgbClr>
          </a:solidFill>
          <a:ln>
            <a:noFill/>
          </a:ln>
          <a:effectLst>
            <a:outerShdw blurRad="977900" dist="76200" algn="ctr" rotWithShape="0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Agency FB" panose="020B0503020202020204" pitchFamily="34" charset="0"/>
              </a:rPr>
              <a:t>FUTURE PLANS FOR PARKHILL?</a:t>
            </a:r>
          </a:p>
        </p:txBody>
      </p:sp>
      <p:pic>
        <p:nvPicPr>
          <p:cNvPr id="20" name="Graphic 19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CC14134E-9761-41B1-A0C9-CAF8B3C2D7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8B559058-DA7F-4FC1-A506-4BA54767045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Rectangle 15">
            <a:hlinkClick r:id="rId6" action="ppaction://hlinksldjump"/>
            <a:extLst>
              <a:ext uri="{FF2B5EF4-FFF2-40B4-BE49-F238E27FC236}">
                <a16:creationId xmlns:a16="http://schemas.microsoft.com/office/drawing/2014/main" id="{D10B1F39-8441-4D53-9E67-78E9750B0A7F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23F27A3-06F6-437D-B1F8-D5E99C0B1640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6D854682-9F40-4227-8BE2-FCAB47E17FFA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B849ED9-2456-4BDF-80A7-24A8207C9FD3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WHAT DO STUDENTS BRING TO A COMPLEX LIKE PARK HILL?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474C536-75D6-4053-9DC6-4A4E01B302AC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D3A0435B-5A7E-4470-B57C-27178C7A5E62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473C812-EB0B-441F-A81C-5FCCFC7F5915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THE NEXT PHASES OF BUILDING IS UNDERWAY, WITH SOME BUILDINGS HOUSING STUDENTS.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CCA8263-B970-49AD-A8A2-CBEB150AAF08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0E452F93-A944-47DE-81EF-7BA17C7D3AF0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5D6D446-43E4-4BB0-A976-D639302949E8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5CE06DA-B32C-4F63-9671-68D1ED3518FC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68BA4C4F-E4E9-42F6-A73D-E5FA07741B80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44F4DC22-E8D3-4485-A9C8-EFC87F3837A1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849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Home">
            <a:hlinkClick r:id="" action="ppaction://hlinkshowjump?jump=firstslide"/>
            <a:extLst>
              <a:ext uri="{FF2B5EF4-FFF2-40B4-BE49-F238E27FC236}">
                <a16:creationId xmlns:a16="http://schemas.microsoft.com/office/drawing/2014/main" id="{9692F8D7-6779-4A19-B9CF-8B7970001F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3024" y="507181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063DAF-A926-4D64-B0B0-72D43BC182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98" b="43561"/>
          <a:stretch/>
        </p:blipFill>
        <p:spPr>
          <a:xfrm>
            <a:off x="0" y="-1"/>
            <a:ext cx="9144000" cy="571500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2674245-D706-45C6-AD8A-1328FC5313EF}"/>
              </a:ext>
            </a:extLst>
          </p:cNvPr>
          <p:cNvSpPr/>
          <p:nvPr/>
        </p:nvSpPr>
        <p:spPr>
          <a:xfrm>
            <a:off x="1890366" y="1980336"/>
            <a:ext cx="536326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  <a:latin typeface="Agency FB" panose="020B0503020202020204" pitchFamily="34" charset="0"/>
              </a:rPr>
              <a:t>THE PAVEMENT SHOPPING CENTRE</a:t>
            </a:r>
          </a:p>
        </p:txBody>
      </p:sp>
      <p:pic>
        <p:nvPicPr>
          <p:cNvPr id="8" name="Graphic 7" descr="Home">
            <a:hlinkClick r:id="rId6" action="ppaction://hlinksldjump"/>
            <a:extLst>
              <a:ext uri="{FF2B5EF4-FFF2-40B4-BE49-F238E27FC236}">
                <a16:creationId xmlns:a16="http://schemas.microsoft.com/office/drawing/2014/main" id="{2A0C5D11-3AD2-49B6-8024-DDD68FD875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CF7F7FE-436A-4633-973C-8F0DF17526AB}"/>
              </a:ext>
            </a:extLst>
          </p:cNvPr>
          <p:cNvSpPr/>
          <p:nvPr/>
        </p:nvSpPr>
        <p:spPr>
          <a:xfrm>
            <a:off x="824697" y="1648172"/>
            <a:ext cx="7494604" cy="2418655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Chevron 8">
            <a:hlinkClick r:id="rId7" action="ppaction://hlinksldjump"/>
            <a:extLst>
              <a:ext uri="{FF2B5EF4-FFF2-40B4-BE49-F238E27FC236}">
                <a16:creationId xmlns:a16="http://schemas.microsoft.com/office/drawing/2014/main" id="{D1B06138-8AB5-4EE6-9868-97ED1F19C13F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hlinkClick r:id="rId7" action="ppaction://hlinksldjump"/>
            <a:extLst>
              <a:ext uri="{FF2B5EF4-FFF2-40B4-BE49-F238E27FC236}">
                <a16:creationId xmlns:a16="http://schemas.microsoft.com/office/drawing/2014/main" id="{BFE7232D-2706-4E2A-B814-97ACBF1BAFBC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35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2FA0F948-8A8D-447A-8401-CCF80A6FC0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5" name="Arrow: Chevron 4">
            <a:extLst>
              <a:ext uri="{FF2B5EF4-FFF2-40B4-BE49-F238E27FC236}">
                <a16:creationId xmlns:a16="http://schemas.microsoft.com/office/drawing/2014/main" id="{5547839D-C025-4767-80C5-1E09D1BFB35A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054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757952-09DF-4753-96DB-7FDA512840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7" name="Picture 2" descr="https://lh3.googleusercontent.com/N65iApb0E_3wf5KnLfCwDMrGsPl7YBRvxTJNAMd3qQjEStB3MFZ9ouEjdLdKOVLe1DZVaW_lTMkQ4JRliDd4r9dOyLuIX5UWl-MojIdzRM1NpZ1mX0VwmPf4q4H_-kBzJiqdl3pi">
            <a:extLst>
              <a:ext uri="{FF2B5EF4-FFF2-40B4-BE49-F238E27FC236}">
                <a16:creationId xmlns:a16="http://schemas.microsoft.com/office/drawing/2014/main" id="{00726A70-1A48-489B-BDB2-843F4E4FB2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33" b="53700"/>
          <a:stretch/>
        </p:blipFill>
        <p:spPr bwMode="auto">
          <a:xfrm>
            <a:off x="10487" y="0"/>
            <a:ext cx="9123025" cy="188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 descr="Home">
            <a:hlinkClick r:id="rId4" action="ppaction://hlinksldjump"/>
            <a:extLst>
              <a:ext uri="{FF2B5EF4-FFF2-40B4-BE49-F238E27FC236}">
                <a16:creationId xmlns:a16="http://schemas.microsoft.com/office/drawing/2014/main" id="{0259613A-D6F1-401C-B9B0-EBD93E564F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FBC245-4002-40F5-BBCA-027E745F3520}"/>
              </a:ext>
            </a:extLst>
          </p:cNvPr>
          <p:cNvSpPr txBox="1"/>
          <p:nvPr/>
        </p:nvSpPr>
        <p:spPr>
          <a:xfrm>
            <a:off x="6898357" y="4752983"/>
            <a:ext cx="2078458" cy="817245"/>
          </a:xfrm>
          <a:prstGeom prst="roundRect">
            <a:avLst/>
          </a:prstGeom>
          <a:solidFill>
            <a:srgbClr val="000000">
              <a:alpha val="69804"/>
            </a:srgb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400" b="1" dirty="0">
                <a:solidFill>
                  <a:schemeClr val="bg1"/>
                </a:solidFill>
                <a:latin typeface="Agency FB" panose="020B0503020202020204" pitchFamily="34" charset="0"/>
              </a:rPr>
              <a:t>THE PAVEMENT SHOPPING CENTRE BEFORE IT WAS DEMOLISHED</a:t>
            </a:r>
          </a:p>
        </p:txBody>
      </p:sp>
      <p:sp>
        <p:nvSpPr>
          <p:cNvPr id="11" name="Arrow: Chevron 10">
            <a:hlinkClick r:id="rId7" action="ppaction://hlinksldjump"/>
            <a:extLst>
              <a:ext uri="{FF2B5EF4-FFF2-40B4-BE49-F238E27FC236}">
                <a16:creationId xmlns:a16="http://schemas.microsoft.com/office/drawing/2014/main" id="{9AE3889B-77C4-4D03-A4A1-89CCC3357DC5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Rectangle 23">
            <a:hlinkClick r:id="rId7" action="ppaction://hlinksldjump"/>
            <a:extLst>
              <a:ext uri="{FF2B5EF4-FFF2-40B4-BE49-F238E27FC236}">
                <a16:creationId xmlns:a16="http://schemas.microsoft.com/office/drawing/2014/main" id="{4A7DF173-2D4F-44D0-B4D1-41B191AA759D}"/>
              </a:ext>
            </a:extLst>
          </p:cNvPr>
          <p:cNvSpPr/>
          <p:nvPr/>
        </p:nvSpPr>
        <p:spPr>
          <a:xfrm>
            <a:off x="7848122" y="224902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1D3B24-2588-415B-9F21-EB6828AED703}"/>
              </a:ext>
            </a:extLst>
          </p:cNvPr>
          <p:cNvSpPr txBox="1"/>
          <p:nvPr/>
        </p:nvSpPr>
        <p:spPr>
          <a:xfrm>
            <a:off x="6452854" y="1425074"/>
            <a:ext cx="19335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b="1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4406393-5F20-4DF8-9E4B-51212C687986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2005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ADD0C94-B422-4733-BEFD-567BC88EA285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DBB2010D-EFE9-48E9-A4D2-81A829359024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1723AAE-A282-44EA-A86C-900B2B7DACA0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THE PAVEMENT SHOPPING CENTRE WAS A BIG PART OF LIFE AT PARK HILL.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DFC762D-206C-49E3-A027-DA6E7A2A17D9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2FCC5C6E-79F5-441A-866B-06B2B7CE8BC9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CDC2DE0-EF48-4F50-8CF2-A62BCB710542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0760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2FA0F948-8A8D-447A-8401-CCF80A6FC0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4" name="Arrow: Chevron 3">
            <a:extLst>
              <a:ext uri="{FF2B5EF4-FFF2-40B4-BE49-F238E27FC236}">
                <a16:creationId xmlns:a16="http://schemas.microsoft.com/office/drawing/2014/main" id="{10BA8487-FE37-441E-BD2F-49580C620BB0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B5C34810-1E4D-4116-AE5D-B402559D2F11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7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arkHillShops">
            <a:hlinkClick r:id="" action="ppaction://media"/>
            <a:extLst>
              <a:ext uri="{FF2B5EF4-FFF2-40B4-BE49-F238E27FC236}">
                <a16:creationId xmlns:a16="http://schemas.microsoft.com/office/drawing/2014/main" id="{9391FFCF-005C-4D6B-8BBA-93D7E065A9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4039" y="758398"/>
            <a:ext cx="7861070" cy="4421852"/>
          </a:xfrm>
          <a:prstGeom prst="rect">
            <a:avLst/>
          </a:prstGeom>
        </p:spPr>
      </p:pic>
      <p:pic>
        <p:nvPicPr>
          <p:cNvPr id="4" name="Graphic 3" descr="Home">
            <a:hlinkClick r:id="rId5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16" name="Graphic 15" descr="Play">
            <a:extLst>
              <a:ext uri="{FF2B5EF4-FFF2-40B4-BE49-F238E27FC236}">
                <a16:creationId xmlns:a16="http://schemas.microsoft.com/office/drawing/2014/main" id="{1D8E778F-5B67-411D-BD04-D2EB013D96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934137" y="2429644"/>
            <a:ext cx="1275725" cy="1275725"/>
          </a:xfrm>
          <a:prstGeom prst="rect">
            <a:avLst/>
          </a:prstGeom>
        </p:spPr>
      </p:pic>
      <p:sp>
        <p:nvSpPr>
          <p:cNvPr id="17" name="Arrow: Chevron 16">
            <a:hlinkClick r:id="rId10" action="ppaction://hlinksldjump"/>
            <a:extLst>
              <a:ext uri="{FF2B5EF4-FFF2-40B4-BE49-F238E27FC236}">
                <a16:creationId xmlns:a16="http://schemas.microsoft.com/office/drawing/2014/main" id="{6890B64D-FDA3-4C6D-B57A-2AD6AE724CD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96608AF-0B39-46E0-8405-EEADD46EEE5B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hlinkClick r:id="rId11" action="ppaction://hlinksldjump"/>
            <a:extLst>
              <a:ext uri="{FF2B5EF4-FFF2-40B4-BE49-F238E27FC236}">
                <a16:creationId xmlns:a16="http://schemas.microsoft.com/office/drawing/2014/main" id="{385FD74A-F12F-43B8-B8C5-507944FC4206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Chevron 8">
            <a:extLst>
              <a:ext uri="{FF2B5EF4-FFF2-40B4-BE49-F238E27FC236}">
                <a16:creationId xmlns:a16="http://schemas.microsoft.com/office/drawing/2014/main" id="{0D79F8BC-CDFF-4120-BF34-669A92163255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Rectangle 9">
            <a:hlinkClick r:id="rId12" action="ppaction://hlinksldjump"/>
            <a:extLst>
              <a:ext uri="{FF2B5EF4-FFF2-40B4-BE49-F238E27FC236}">
                <a16:creationId xmlns:a16="http://schemas.microsoft.com/office/drawing/2014/main" id="{2B50B59D-B381-4AB4-8C91-3D26C6D0F8A5}"/>
              </a:ext>
            </a:extLst>
          </p:cNvPr>
          <p:cNvSpPr/>
          <p:nvPr/>
        </p:nvSpPr>
        <p:spPr>
          <a:xfrm>
            <a:off x="38253" y="2201816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C6F3F55-D4C4-4811-9B67-EB87E676B809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4278621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97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78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AFEB0D3E-5F1E-49AA-AC28-9109D84280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9113A31D-511C-4E01-8FDA-985EF5130480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Arrow: Chevron 20">
            <a:extLst>
              <a:ext uri="{FF2B5EF4-FFF2-40B4-BE49-F238E27FC236}">
                <a16:creationId xmlns:a16="http://schemas.microsoft.com/office/drawing/2014/main" id="{E53E2E5B-BE84-434D-B90D-740DBA95280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23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Line arrow Straight">
            <a:hlinkClick r:id="rId2" action="ppaction://hlinksldjump"/>
            <a:extLst>
              <a:ext uri="{FF2B5EF4-FFF2-40B4-BE49-F238E27FC236}">
                <a16:creationId xmlns:a16="http://schemas.microsoft.com/office/drawing/2014/main" id="{30A6ED60-28C5-41C2-9CB8-9F6192AC37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34243" y="4570753"/>
            <a:ext cx="967934" cy="967934"/>
          </a:xfrm>
          <a:prstGeom prst="rect">
            <a:avLst/>
          </a:prstGeom>
        </p:spPr>
      </p:pic>
      <p:pic>
        <p:nvPicPr>
          <p:cNvPr id="6" name="Graphic 5" descr="Line arrow Straight">
            <a:extLst>
              <a:ext uri="{FF2B5EF4-FFF2-40B4-BE49-F238E27FC236}">
                <a16:creationId xmlns:a16="http://schemas.microsoft.com/office/drawing/2014/main" id="{9A34D1A5-9AAC-400F-B2D5-758962E25C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4997939" y="4570755"/>
            <a:ext cx="967933" cy="967933"/>
          </a:xfrm>
          <a:prstGeom prst="rect">
            <a:avLst/>
          </a:prstGeom>
        </p:spPr>
      </p:pic>
      <p:pic>
        <p:nvPicPr>
          <p:cNvPr id="8" name="Graphic 7" descr="Home">
            <a:hlinkClick r:id="rId5" action="ppaction://hlinksldjump"/>
            <a:extLst>
              <a:ext uri="{FF2B5EF4-FFF2-40B4-BE49-F238E27FC236}">
                <a16:creationId xmlns:a16="http://schemas.microsoft.com/office/drawing/2014/main" id="{E02156B8-A78B-420A-AF70-2ABC55828D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F16B16-6817-4397-A246-2022D063125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06"/>
          <a:stretch/>
        </p:blipFill>
        <p:spPr>
          <a:xfrm>
            <a:off x="1136144" y="0"/>
            <a:ext cx="6871711" cy="5715000"/>
          </a:xfrm>
          <a:prstGeom prst="rect">
            <a:avLst/>
          </a:prstGeom>
        </p:spPr>
      </p:pic>
      <p:sp>
        <p:nvSpPr>
          <p:cNvPr id="26" name="Arrow: Chevron 25">
            <a:hlinkClick r:id="rId9" action="ppaction://hlinksldjump"/>
            <a:extLst>
              <a:ext uri="{FF2B5EF4-FFF2-40B4-BE49-F238E27FC236}">
                <a16:creationId xmlns:a16="http://schemas.microsoft.com/office/drawing/2014/main" id="{C2016929-E734-477C-B1DC-85F371ABDAB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Rectangle 16">
            <a:hlinkClick r:id="rId10" action="ppaction://hlinksldjump"/>
            <a:extLst>
              <a:ext uri="{FF2B5EF4-FFF2-40B4-BE49-F238E27FC236}">
                <a16:creationId xmlns:a16="http://schemas.microsoft.com/office/drawing/2014/main" id="{31445822-BD83-4E71-8E7D-8DE9911ACEB3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hlinkClick r:id="rId2" action="ppaction://hlinksldjump"/>
            <a:extLst>
              <a:ext uri="{FF2B5EF4-FFF2-40B4-BE49-F238E27FC236}">
                <a16:creationId xmlns:a16="http://schemas.microsoft.com/office/drawing/2014/main" id="{B4FB9ABD-DFAE-4C81-B322-DC3C241B09A8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Chevron 27">
            <a:extLst>
              <a:ext uri="{FF2B5EF4-FFF2-40B4-BE49-F238E27FC236}">
                <a16:creationId xmlns:a16="http://schemas.microsoft.com/office/drawing/2014/main" id="{CBEEAF38-C7F4-4BCF-B434-C8731BA33220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5194419-DD9E-4BFB-9EAB-F91FA496875B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52314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AFEB0D3E-5F1E-49AA-AC28-9109D84280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C2D9CB08-615A-4E8C-9844-3B48269E7E06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Arrow: Chevron 20">
            <a:extLst>
              <a:ext uri="{FF2B5EF4-FFF2-40B4-BE49-F238E27FC236}">
                <a16:creationId xmlns:a16="http://schemas.microsoft.com/office/drawing/2014/main" id="{80DF2A69-7D8C-4141-9F89-1FBC787FB3B0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350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1C00D7-FCC0-4F6E-BB52-D728EB37B4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01"/>
          <a:stretch/>
        </p:blipFill>
        <p:spPr>
          <a:xfrm>
            <a:off x="-3519" y="1"/>
            <a:ext cx="9147519" cy="5715000"/>
          </a:xfrm>
          <a:prstGeom prst="rect">
            <a:avLst/>
          </a:prstGeom>
        </p:spPr>
      </p:pic>
      <p:pic>
        <p:nvPicPr>
          <p:cNvPr id="9" name="Graphic 8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E4943F5B-C821-4916-9883-97E8F3E780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4" name="Arrow: Chevron 23">
            <a:hlinkClick r:id="rId6" action="ppaction://hlinksldjump"/>
            <a:extLst>
              <a:ext uri="{FF2B5EF4-FFF2-40B4-BE49-F238E27FC236}">
                <a16:creationId xmlns:a16="http://schemas.microsoft.com/office/drawing/2014/main" id="{8E23BF1A-0FBA-4594-842C-DE59C6824392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Arrow: Chevron 24">
            <a:hlinkClick r:id="rId7" action="ppaction://hlinksldjump"/>
            <a:extLst>
              <a:ext uri="{FF2B5EF4-FFF2-40B4-BE49-F238E27FC236}">
                <a16:creationId xmlns:a16="http://schemas.microsoft.com/office/drawing/2014/main" id="{36BAB47B-C1C3-45E5-872B-F3A2FD200A48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Rectangle 15">
            <a:hlinkClick r:id="rId6" action="ppaction://hlinksldjump"/>
            <a:extLst>
              <a:ext uri="{FF2B5EF4-FFF2-40B4-BE49-F238E27FC236}">
                <a16:creationId xmlns:a16="http://schemas.microsoft.com/office/drawing/2014/main" id="{61806C25-8EAC-4983-B536-7F443A5F24CD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hlinkClick r:id="rId8" action="ppaction://hlinksldjump"/>
            <a:extLst>
              <a:ext uri="{FF2B5EF4-FFF2-40B4-BE49-F238E27FC236}">
                <a16:creationId xmlns:a16="http://schemas.microsoft.com/office/drawing/2014/main" id="{0675229C-28B3-4C80-8946-C8F898ED5A85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E9B8DF-47DE-4E15-8C31-101E000CCF30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1985</a:t>
            </a:r>
          </a:p>
        </p:txBody>
      </p:sp>
    </p:spTree>
    <p:extLst>
      <p:ext uri="{BB962C8B-B14F-4D97-AF65-F5344CB8AC3E}">
        <p14:creationId xmlns:p14="http://schemas.microsoft.com/office/powerpoint/2010/main" val="4022284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A75BA159-DE28-4034-B9EE-D7FB92CAA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86D17170-ACDD-4E94-B6FF-DFCEB6EA10C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Arrow: Chevron 20">
            <a:extLst>
              <a:ext uri="{FF2B5EF4-FFF2-40B4-BE49-F238E27FC236}">
                <a16:creationId xmlns:a16="http://schemas.microsoft.com/office/drawing/2014/main" id="{2666F368-5877-4B75-A65B-77CB31FB90BA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02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03F10D-6B4F-49EC-8702-1252C664CE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1"/>
          <a:stretch/>
        </p:blipFill>
        <p:spPr>
          <a:xfrm>
            <a:off x="1207698" y="-1"/>
            <a:ext cx="6779511" cy="5715001"/>
          </a:xfrm>
          <a:prstGeom prst="rect">
            <a:avLst/>
          </a:prstGeom>
        </p:spPr>
      </p:pic>
      <p:pic>
        <p:nvPicPr>
          <p:cNvPr id="6" name="Graphic 5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5CADDCAC-0971-4F20-8826-4570D82889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9DDBEDAA-8E7E-4361-A380-5AF6C935CC39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hevron 17">
            <a:hlinkClick r:id="rId7" action="ppaction://hlinksldjump"/>
            <a:extLst>
              <a:ext uri="{FF2B5EF4-FFF2-40B4-BE49-F238E27FC236}">
                <a16:creationId xmlns:a16="http://schemas.microsoft.com/office/drawing/2014/main" id="{992EF03C-5A8F-4BC7-8ADD-D5FA1589AE15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Rectangle 15">
            <a:hlinkClick r:id="rId8" action="ppaction://hlinksldjump"/>
            <a:extLst>
              <a:ext uri="{FF2B5EF4-FFF2-40B4-BE49-F238E27FC236}">
                <a16:creationId xmlns:a16="http://schemas.microsoft.com/office/drawing/2014/main" id="{3C0EE85C-8F3C-4946-94EA-A25C454E866A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C0FCD7BA-B36E-47BC-A82F-C13407D341EB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6712928-F4A6-46D4-B53D-F2CB38A5EB03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DA0FCB8-7FA4-4FBF-8867-3C883A92B965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03B16B3A-9761-48C6-A7C9-5A82E4E1B0F1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25DFB8BB-7688-4544-91FE-E6CF3897EBCF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IN WHAT WAY WOULD THIS SHOP IN THE 1960s DIFFER TO SHOPS TODAY?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D477B7A-384A-47FA-AC5A-40B19E3561E4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F2D361C5-721F-4BF8-A088-4CD87F6BDB35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17DB52A-79A4-48ED-8A13-AE7A0C694146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THE CO-OP STOCKED MANY ESSENTIALS.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1C35DCA-E192-4C62-819D-5D05F32C6FB1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4E3176ED-96CE-4B41-A7B8-0C973CD6FC9B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FE5859F8-4B4D-4689-9F65-B4173E37907A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E0E81F21-167C-4DB0-A89E-AB50FF9C2A2C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8C34A26C-BD37-42D0-BB9C-A323607B2641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72DC54FB-C3CE-4CFC-B442-750FC7DEDB21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69757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F95B07C6-6CFC-4A7B-82C8-9661CB6D782E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39733D23-C2BF-46FA-BB0C-DAC1DFC1D0A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290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-opvideo">
            <a:hlinkClick r:id="" action="ppaction://media"/>
            <a:extLst>
              <a:ext uri="{FF2B5EF4-FFF2-40B4-BE49-F238E27FC236}">
                <a16:creationId xmlns:a16="http://schemas.microsoft.com/office/drawing/2014/main" id="{59F79975-5549-42F5-BC65-A2704FF7BE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9795" y="725996"/>
            <a:ext cx="7673257" cy="4316207"/>
          </a:xfrm>
          <a:prstGeom prst="rect">
            <a:avLst/>
          </a:prstGeom>
        </p:spPr>
      </p:pic>
      <p:pic>
        <p:nvPicPr>
          <p:cNvPr id="4" name="Graphic 3" descr="Home">
            <a:hlinkClick r:id="rId5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16" name="Graphic 15" descr="Play">
            <a:extLst>
              <a:ext uri="{FF2B5EF4-FFF2-40B4-BE49-F238E27FC236}">
                <a16:creationId xmlns:a16="http://schemas.microsoft.com/office/drawing/2014/main" id="{E9CCE68D-5ED1-4C3A-A268-7B0B1530EC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936496" y="2425419"/>
            <a:ext cx="1271007" cy="1271007"/>
          </a:xfrm>
          <a:prstGeom prst="rect">
            <a:avLst/>
          </a:prstGeom>
        </p:spPr>
      </p:pic>
      <p:sp>
        <p:nvSpPr>
          <p:cNvPr id="18" name="Arrow: Chevron 17">
            <a:hlinkClick r:id="rId10" action="ppaction://hlinksldjump"/>
            <a:extLst>
              <a:ext uri="{FF2B5EF4-FFF2-40B4-BE49-F238E27FC236}">
                <a16:creationId xmlns:a16="http://schemas.microsoft.com/office/drawing/2014/main" id="{A01AE45D-931C-4CAB-AB1A-F520B1791E6C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Rectangle 28">
            <a:hlinkClick r:id="rId10" action="ppaction://hlinksldjump"/>
            <a:extLst>
              <a:ext uri="{FF2B5EF4-FFF2-40B4-BE49-F238E27FC236}">
                <a16:creationId xmlns:a16="http://schemas.microsoft.com/office/drawing/2014/main" id="{B5F72D55-12DD-4899-87FD-6A2F26BD90B1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1C0AC59-6D1D-4ACE-A5A7-2F918B905D44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3852445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96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896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2EB5F71-5A52-48BF-B9D5-70B71B9F56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1">
                <a:lumMod val="95000"/>
                <a:lumOff val="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890" b="17890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395417-63FF-4464-9AF5-4C4D6EE68D24}"/>
              </a:ext>
            </a:extLst>
          </p:cNvPr>
          <p:cNvSpPr txBox="1"/>
          <p:nvPr/>
        </p:nvSpPr>
        <p:spPr>
          <a:xfrm>
            <a:off x="457200" y="2303502"/>
            <a:ext cx="8229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chemeClr val="bg1"/>
                </a:solidFill>
                <a:latin typeface="Agency FB" panose="020B0503020202020204" pitchFamily="34" charset="0"/>
              </a:rPr>
              <a:t>STREETS IN THE SKIES</a:t>
            </a:r>
          </a:p>
        </p:txBody>
      </p:sp>
      <p:pic>
        <p:nvPicPr>
          <p:cNvPr id="8" name="Graphic 7" descr="Home">
            <a:hlinkClick r:id="rId4" action="ppaction://hlinksldjump"/>
            <a:extLst>
              <a:ext uri="{FF2B5EF4-FFF2-40B4-BE49-F238E27FC236}">
                <a16:creationId xmlns:a16="http://schemas.microsoft.com/office/drawing/2014/main" id="{12D27F3B-ADFC-4830-8D9E-0BE7114299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36398E4-FBBA-4107-B9D1-A8B590B0AE35}"/>
              </a:ext>
            </a:extLst>
          </p:cNvPr>
          <p:cNvSpPr/>
          <p:nvPr/>
        </p:nvSpPr>
        <p:spPr>
          <a:xfrm>
            <a:off x="824697" y="1648172"/>
            <a:ext cx="7494604" cy="2418655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Chevron 8">
            <a:hlinkClick r:id="rId7" action="ppaction://hlinksldjump"/>
            <a:extLst>
              <a:ext uri="{FF2B5EF4-FFF2-40B4-BE49-F238E27FC236}">
                <a16:creationId xmlns:a16="http://schemas.microsoft.com/office/drawing/2014/main" id="{2892E6DC-12F2-482E-834B-C9D4BC035B1F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hlinkClick r:id="rId7" action="ppaction://hlinksldjump"/>
            <a:extLst>
              <a:ext uri="{FF2B5EF4-FFF2-40B4-BE49-F238E27FC236}">
                <a16:creationId xmlns:a16="http://schemas.microsoft.com/office/drawing/2014/main" id="{C8BDD067-4E02-45FA-8122-A02C223D69DC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3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AA66AB44-2416-4F4A-82D0-79F14E7EA3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AA68578B-930E-4EF1-9B7A-D0332D7CD65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38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9EC9D174-5DC2-4736-8B21-4774D8D132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7" name="Arrow: Chevron 26">
            <a:hlinkClick r:id="rId5" action="ppaction://hlinksldjump"/>
            <a:extLst>
              <a:ext uri="{FF2B5EF4-FFF2-40B4-BE49-F238E27FC236}">
                <a16:creationId xmlns:a16="http://schemas.microsoft.com/office/drawing/2014/main" id="{C02E9E98-BE46-4D1A-974A-0B679930379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Rectangle 16">
            <a:hlinkClick r:id="rId5" action="ppaction://hlinksldjump"/>
            <a:extLst>
              <a:ext uri="{FF2B5EF4-FFF2-40B4-BE49-F238E27FC236}">
                <a16:creationId xmlns:a16="http://schemas.microsoft.com/office/drawing/2014/main" id="{8A552A67-EA2D-4DBB-918C-1F530C2A9369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01DCEC03-1D9E-414C-95C7-496C512EAB5B}"/>
              </a:ext>
            </a:extLst>
          </p:cNvPr>
          <p:cNvSpPr/>
          <p:nvPr/>
        </p:nvSpPr>
        <p:spPr>
          <a:xfrm>
            <a:off x="8310716" y="5250876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860A2C6-174A-4CD8-B534-9DA108303298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915F86-DC60-484C-974D-97D660521D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365" y="0"/>
            <a:ext cx="6759270" cy="5715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006E7BAE-CDE5-42B6-B277-396C4F092DE9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6E2B375E-5C36-4896-B4E1-E4EB0A4E5D33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2324FDE-146A-4179-92C8-DFDF708A35E7}"/>
                </a:ext>
              </a:extLst>
            </p:cNvPr>
            <p:cNvSpPr txBox="1"/>
            <p:nvPr/>
          </p:nvSpPr>
          <p:spPr>
            <a:xfrm>
              <a:off x="6580928" y="528338"/>
              <a:ext cx="223407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MILK WOULD BE DELIVERED TO PEOPLE’S DOORS. THE STREETS WERE ALSO WIDE ENOUGH FOR A SMALL MILK VAN.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9F48AF2-8A8B-4FFB-A51C-A0207474ADAE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42D9E24C-D381-46F0-9C60-67107EBE4445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74A0C13-8F6E-4F29-B2E1-2B086161B6BA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3337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E8EF1765-D48C-477A-9F5D-8616E7FFFE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4C13C6C0-0310-4160-B52E-463A02EE217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7D1369A2-FFE7-4EA6-9B19-0F7150A1A38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27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AEE1A68-B74F-4E26-829C-53943AC1049D}"/>
              </a:ext>
            </a:extLst>
          </p:cNvPr>
          <p:cNvSpPr txBox="1"/>
          <p:nvPr/>
        </p:nvSpPr>
        <p:spPr>
          <a:xfrm>
            <a:off x="8050180" y="4721364"/>
            <a:ext cx="10938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Words here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2E4D28-6EE1-4B01-B4D4-2A0B4A4BC7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11" b="4286"/>
          <a:stretch/>
        </p:blipFill>
        <p:spPr>
          <a:xfrm>
            <a:off x="-1" y="0"/>
            <a:ext cx="9144001" cy="5715000"/>
          </a:xfrm>
          <a:prstGeom prst="rect">
            <a:avLst/>
          </a:prstGeom>
        </p:spPr>
      </p:pic>
      <p:pic>
        <p:nvPicPr>
          <p:cNvPr id="10" name="Graphic 9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BF4A23E6-A849-4614-834D-D93482255C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2" name="Arrow: Chevron 21">
            <a:hlinkClick r:id="rId6" action="ppaction://hlinksldjump"/>
            <a:extLst>
              <a:ext uri="{FF2B5EF4-FFF2-40B4-BE49-F238E27FC236}">
                <a16:creationId xmlns:a16="http://schemas.microsoft.com/office/drawing/2014/main" id="{8E7F74E5-D667-4DCA-9214-4F4A9121244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Arrow: Chevron 22">
            <a:hlinkClick r:id="rId7" action="ppaction://hlinksldjump"/>
            <a:extLst>
              <a:ext uri="{FF2B5EF4-FFF2-40B4-BE49-F238E27FC236}">
                <a16:creationId xmlns:a16="http://schemas.microsoft.com/office/drawing/2014/main" id="{DDC04F04-0650-44FD-BF72-F9CF0F7C7EF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Rectangle 16">
            <a:hlinkClick r:id="rId7" action="ppaction://hlinksldjump"/>
            <a:extLst>
              <a:ext uri="{FF2B5EF4-FFF2-40B4-BE49-F238E27FC236}">
                <a16:creationId xmlns:a16="http://schemas.microsoft.com/office/drawing/2014/main" id="{D8BD0031-1063-47CB-97B6-94D71A489A26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AC5C5293-203F-4C8F-8C5E-A6C1B3E3E846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1F13A46-572C-44DC-A9B2-773F8DC8F671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DD3EF1D-98C7-4B86-9005-D6624BED603B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88F31EF9-E0AC-4F41-B8EF-3D3BE6C65078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2359328-7455-4670-945B-110A1CCC9020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IN WHAT WAYS HAVE THE FUNCTION OF THE STREETS CHANGED IN THE LAST 60 YEARS?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62F3817-E720-42B2-9E3F-6E46D24D2B07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A08BF12B-516C-469F-A392-7936ABEC0768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298A84F-A881-43BE-90FD-AE713DF23E71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IN THE 60S, THE WIDE STREETS ACTED AS SOCIAL SPACES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177417E-95B5-41ED-B207-8DDC5FA6DE95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9D541E79-ACC0-4882-9267-A1BF62E31771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BF12265C-98D8-4B66-B738-C6B02F3A2599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F160764-DAE6-4990-AAAC-48AE3C1DBFB0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69615A39-CEDD-4D7E-8538-62B9A37E26DB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CC37B1B7-6A49-49E1-97A6-088EE7440E8C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8673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3EEDAFD7-6876-459C-872F-D900C57FFF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006986C4-B3DC-4C09-B728-04F8F2158769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FA381B75-65B6-4439-A911-048631BC701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77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DB5F0A-488C-4224-917B-E501B4276E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66" b="3966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6" name="Graphic 5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426787B6-5F62-4A88-BCCA-053C67DD03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ECE1B3DD-431E-4CF1-AB9B-D35A12256350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hevron 17">
            <a:hlinkClick r:id="rId7" action="ppaction://hlinksldjump"/>
            <a:extLst>
              <a:ext uri="{FF2B5EF4-FFF2-40B4-BE49-F238E27FC236}">
                <a16:creationId xmlns:a16="http://schemas.microsoft.com/office/drawing/2014/main" id="{01C7B1A2-E5C7-488D-8E2E-60640580F105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Rectangle 15">
            <a:hlinkClick r:id="rId7" action="ppaction://hlinksldjump"/>
            <a:extLst>
              <a:ext uri="{FF2B5EF4-FFF2-40B4-BE49-F238E27FC236}">
                <a16:creationId xmlns:a16="http://schemas.microsoft.com/office/drawing/2014/main" id="{1C1C3FAE-0A12-4262-84E0-01D633D68E4F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FC98DD0C-8FF7-455E-8C23-564D1362D8C1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93EC8B7-00C4-4C17-BAD6-E7D8A061C3BC}"/>
              </a:ext>
            </a:extLst>
          </p:cNvPr>
          <p:cNvSpPr txBox="1"/>
          <p:nvPr/>
        </p:nvSpPr>
        <p:spPr>
          <a:xfrm>
            <a:off x="6450078" y="594171"/>
            <a:ext cx="17693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b="1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13A2C96-C8A8-44BA-B72C-76A20D9FACC7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311484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C1BB67B4-3198-4213-8727-1AC111EAD7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006E1850-2749-4719-9A51-C1526FB2E293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FE192D99-56CC-4C72-8F0C-B2A75018338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21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BDBC56-676C-47AC-B840-910BE32572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02" b="3937"/>
          <a:stretch/>
        </p:blipFill>
        <p:spPr>
          <a:xfrm>
            <a:off x="0" y="-1"/>
            <a:ext cx="9144000" cy="5715001"/>
          </a:xfrm>
          <a:prstGeom prst="rect">
            <a:avLst/>
          </a:prstGeom>
        </p:spPr>
      </p:pic>
      <p:pic>
        <p:nvPicPr>
          <p:cNvPr id="11" name="Graphic 10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8EC8A599-9356-45C1-A6EB-539E5FA844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23" name="Arrow: Chevron 22">
            <a:hlinkClick r:id="rId6" action="ppaction://hlinksldjump"/>
            <a:extLst>
              <a:ext uri="{FF2B5EF4-FFF2-40B4-BE49-F238E27FC236}">
                <a16:creationId xmlns:a16="http://schemas.microsoft.com/office/drawing/2014/main" id="{E4935CBF-D2B9-4F25-8034-32185B524740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Arrow: Chevron 23">
            <a:hlinkClick r:id="rId7" action="ppaction://hlinksldjump"/>
            <a:extLst>
              <a:ext uri="{FF2B5EF4-FFF2-40B4-BE49-F238E27FC236}">
                <a16:creationId xmlns:a16="http://schemas.microsoft.com/office/drawing/2014/main" id="{9FC0C087-7442-4BDA-8A9A-1CF08EDD8B5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Rectangle 15">
            <a:hlinkClick r:id="rId7" action="ppaction://hlinksldjump"/>
            <a:extLst>
              <a:ext uri="{FF2B5EF4-FFF2-40B4-BE49-F238E27FC236}">
                <a16:creationId xmlns:a16="http://schemas.microsoft.com/office/drawing/2014/main" id="{14AF32E3-9490-4238-8D83-28D255D68088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hlinkClick r:id="rId6" action="ppaction://hlinksldjump"/>
            <a:extLst>
              <a:ext uri="{FF2B5EF4-FFF2-40B4-BE49-F238E27FC236}">
                <a16:creationId xmlns:a16="http://schemas.microsoft.com/office/drawing/2014/main" id="{5E013D69-EA43-4C5B-8FC6-DC0F1D67BBE6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C36C8F7-544E-44AB-BBF3-7F95D93C7AD7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1962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CEBC190-3095-4541-861D-2BE48ADBAAB8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264AE7F4-162B-4CE4-B452-F6ECD32EF201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A9799BC-9A3F-4F5F-8304-6AA02A7B5466}"/>
                </a:ext>
              </a:extLst>
            </p:cNvPr>
            <p:cNvSpPr txBox="1"/>
            <p:nvPr/>
          </p:nvSpPr>
          <p:spPr>
            <a:xfrm>
              <a:off x="6540297" y="1246402"/>
              <a:ext cx="225038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IN WHAT WAYS HAVE THE WAYS IN WHICH MEN AND WOMEN USE THE STREETS CHANGED SINCE THEY WERE BUILT?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3E0A403-CE67-4996-8AAA-E3B21A1F240E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6941124E-6682-40F3-8FFE-1890ACF98646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8CD8EA7-BEAE-45BE-A21E-C259925A55CA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83638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0B366203-1B97-4DD6-9CF1-DDF767B4D0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2B9BBEB9-33DC-4612-ABD1-0ADF319BA902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3527E978-02D7-4FA6-A325-75AB133C008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624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ark hill walkways">
            <a:hlinkClick r:id="" action="ppaction://media"/>
            <a:extLst>
              <a:ext uri="{FF2B5EF4-FFF2-40B4-BE49-F238E27FC236}">
                <a16:creationId xmlns:a16="http://schemas.microsoft.com/office/drawing/2014/main" id="{43EF4D3B-44F3-4382-92FD-0AB6E38AAD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4647" y="840556"/>
            <a:ext cx="7614706" cy="4283273"/>
          </a:xfrm>
          <a:prstGeom prst="rect">
            <a:avLst/>
          </a:prstGeom>
        </p:spPr>
      </p:pic>
      <p:pic>
        <p:nvPicPr>
          <p:cNvPr id="3" name="Graphic 2" descr="Home">
            <a:hlinkClick r:id="rId5" action="ppaction://hlinksldjump"/>
            <a:extLst>
              <a:ext uri="{FF2B5EF4-FFF2-40B4-BE49-F238E27FC236}">
                <a16:creationId xmlns:a16="http://schemas.microsoft.com/office/drawing/2014/main" id="{53657333-EBEA-4B3D-8A84-85F44E0EF7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4" name="Graphic 3" descr="Play">
            <a:extLst>
              <a:ext uri="{FF2B5EF4-FFF2-40B4-BE49-F238E27FC236}">
                <a16:creationId xmlns:a16="http://schemas.microsoft.com/office/drawing/2014/main" id="{AC00304F-93C2-4F03-9C48-199E4CDA0AC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936496" y="2432003"/>
            <a:ext cx="1271007" cy="1271007"/>
          </a:xfrm>
          <a:prstGeom prst="rect">
            <a:avLst/>
          </a:prstGeom>
        </p:spPr>
      </p:pic>
      <p:sp>
        <p:nvSpPr>
          <p:cNvPr id="20" name="Arrow: Chevron 19">
            <a:hlinkClick r:id="rId10" action="ppaction://hlinksldjump"/>
            <a:extLst>
              <a:ext uri="{FF2B5EF4-FFF2-40B4-BE49-F238E27FC236}">
                <a16:creationId xmlns:a16="http://schemas.microsoft.com/office/drawing/2014/main" id="{7B173253-E7DF-4691-8F29-85872B361B9C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Arrow: Chevron 20">
            <a:hlinkClick r:id="rId11" action="ppaction://hlinksldjump"/>
            <a:extLst>
              <a:ext uri="{FF2B5EF4-FFF2-40B4-BE49-F238E27FC236}">
                <a16:creationId xmlns:a16="http://schemas.microsoft.com/office/drawing/2014/main" id="{F33EF83C-977B-4DD8-A6A6-233374FE4BB1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Rectangle 16">
            <a:hlinkClick r:id="rId11" action="ppaction://hlinksldjump"/>
            <a:extLst>
              <a:ext uri="{FF2B5EF4-FFF2-40B4-BE49-F238E27FC236}">
                <a16:creationId xmlns:a16="http://schemas.microsoft.com/office/drawing/2014/main" id="{D1AAF756-55A0-4F8E-80E5-06160B717851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hlinkClick r:id="rId10" action="ppaction://hlinksldjump"/>
            <a:extLst>
              <a:ext uri="{FF2B5EF4-FFF2-40B4-BE49-F238E27FC236}">
                <a16:creationId xmlns:a16="http://schemas.microsoft.com/office/drawing/2014/main" id="{69FE016D-2DA1-4265-A9EA-25D9410C711C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7BEF6F76-F9C6-411C-9B1E-7EC82743D931}"/>
              </a:ext>
            </a:extLst>
          </p:cNvPr>
          <p:cNvSpPr/>
          <p:nvPr/>
        </p:nvSpPr>
        <p:spPr>
          <a:xfrm>
            <a:off x="8310716" y="5250876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34CFA8E-E456-43DE-B8ED-989547B27D14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174159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75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802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0B366203-1B97-4DD6-9CF1-DDF767B4D0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191CA18E-A36D-470A-95B6-1C62A005FCD6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BDA90464-89F7-438C-8144-9CC6F3C9FD5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08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lh6.googleusercontent.com/kTrFZsjezyJBXNtHudqjskoxEn7zF6MgKvuOmivzGcd4v-r5HYf3LkOKaTtYGvHnfsqgCW_IbqNCYNtsTHWYI0H9U9pWKi2ieSgysZtWB-tWYhFq1eXc9wcCcbFcc339npAsbPWL">
            <a:extLst>
              <a:ext uri="{FF2B5EF4-FFF2-40B4-BE49-F238E27FC236}">
                <a16:creationId xmlns:a16="http://schemas.microsoft.com/office/drawing/2014/main" id="{AF9C68BD-2B66-4E7D-8492-C55D1E80FC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02"/>
          <a:stretch/>
        </p:blipFill>
        <p:spPr bwMode="auto">
          <a:xfrm>
            <a:off x="0" y="0"/>
            <a:ext cx="9144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Graphic 2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7F2B8454-BBF2-4861-B6B0-58AD101931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59D37460-4965-48FB-85A3-6D3775F7C88F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hlinkClick r:id="rId7" action="ppaction://hlinksldjump"/>
            <a:extLst>
              <a:ext uri="{FF2B5EF4-FFF2-40B4-BE49-F238E27FC236}">
                <a16:creationId xmlns:a16="http://schemas.microsoft.com/office/drawing/2014/main" id="{A3619864-4BE2-4440-896B-A9A0DF697695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7" action="ppaction://hlinksldjump"/>
            <a:extLst>
              <a:ext uri="{FF2B5EF4-FFF2-40B4-BE49-F238E27FC236}">
                <a16:creationId xmlns:a16="http://schemas.microsoft.com/office/drawing/2014/main" id="{530D8ABF-1646-417C-8080-39ECE873E261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C8045FC9-E161-46E2-856C-4BE359B7D7B0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78906BA-011B-4FDD-948C-B1FA8E55D94D}"/>
              </a:ext>
            </a:extLst>
          </p:cNvPr>
          <p:cNvSpPr txBox="1"/>
          <p:nvPr/>
        </p:nvSpPr>
        <p:spPr>
          <a:xfrm>
            <a:off x="6450078" y="594171"/>
            <a:ext cx="17693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b="1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4476518-50CB-4453-AF8F-F20A436F7D11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2005</a:t>
            </a:r>
          </a:p>
        </p:txBody>
      </p:sp>
    </p:spTree>
    <p:extLst>
      <p:ext uri="{BB962C8B-B14F-4D97-AF65-F5344CB8AC3E}">
        <p14:creationId xmlns:p14="http://schemas.microsoft.com/office/powerpoint/2010/main" val="3429657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0B366203-1B97-4DD6-9CF1-DDF767B4D0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E3A3FA99-BF67-4BE3-BAF8-6E1DEA65B519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AA09865-B6D1-41B4-A7D5-7333BE47F224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22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9F0D70-49ED-4172-91B8-91D282E2A99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3" name="Graphic 2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454186C4-5460-4C28-9C8B-99FC8646AF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13469D10-8D20-41AE-A553-87A4785E311C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Rectangle 14">
            <a:hlinkClick r:id="rId6" action="ppaction://hlinksldjump"/>
            <a:extLst>
              <a:ext uri="{FF2B5EF4-FFF2-40B4-BE49-F238E27FC236}">
                <a16:creationId xmlns:a16="http://schemas.microsoft.com/office/drawing/2014/main" id="{365ABBBE-257B-4BDC-91B2-3372816C38F7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38AD3D4-0C19-4FA2-AEC0-71F086863F6E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2019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AA9D463-48D3-425B-BF60-D7AFFC29137D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44DDF7B8-F092-409F-8DE3-2883C993D151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2A85BA3-8AAC-4DD3-9640-EC220664A081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WILL THIS IMPACT UPON HOW THE WALKWAYS ARE USED?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E77997A-788F-410D-BC9D-FCE0BADA6F6A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A75CB608-98BB-400F-9F1D-BF4777186969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2DF629C-8796-4158-B2A9-0F7705B7EAA0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SOME OF THE WALKWAYS HAVE BEEN NARROWED TO CREATE BIGGER HOMES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41A9205-7A3C-4294-9E30-34364749E3FF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7409ECCF-AD15-4E92-9B85-F840E0FA22DA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CBBCB401-D9C6-44CE-A98E-A301EDEEAD1E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3F21A011-9C2E-40B2-B9AA-D48906BE6ED5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9D3B7340-E657-498D-8288-24D8B3F4DD9B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0F7BD67E-01FA-4F8A-9238-ED0B4BD1E870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210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49AABD39-90A9-4BE2-84F3-DBE2618A0B23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0AC0180C-B278-4AEC-A5AE-242488240E91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45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10BBFB-76DE-42CB-9EF7-DED3F69913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1">
                <a:lumMod val="95000"/>
                <a:lumOff val="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7"/>
                    </a14:imgEffect>
                    <a14:imgEffect>
                      <a14:colorTemperature colorTemp="757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930" t="16790" r="1397" b="1780"/>
          <a:stretch/>
        </p:blipFill>
        <p:spPr>
          <a:xfrm>
            <a:off x="-42043" y="0"/>
            <a:ext cx="9186044" cy="575221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F05C163-FC8C-4D52-AB59-F83A610F42EC}"/>
              </a:ext>
            </a:extLst>
          </p:cNvPr>
          <p:cNvSpPr/>
          <p:nvPr/>
        </p:nvSpPr>
        <p:spPr>
          <a:xfrm>
            <a:off x="1176238" y="2395834"/>
            <a:ext cx="679152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  <a:latin typeface="Agency FB" panose="020B0503020202020204" pitchFamily="34" charset="0"/>
              </a:rPr>
              <a:t>SCHOOLS AND PLAYPARKS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2F4C360-FBCA-4D90-8731-DDBFBA048FAD}"/>
              </a:ext>
            </a:extLst>
          </p:cNvPr>
          <p:cNvSpPr/>
          <p:nvPr/>
        </p:nvSpPr>
        <p:spPr>
          <a:xfrm>
            <a:off x="824697" y="1648172"/>
            <a:ext cx="7494604" cy="2418655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Chevron 5">
            <a:hlinkClick r:id="rId4" action="ppaction://hlinksldjump"/>
            <a:extLst>
              <a:ext uri="{FF2B5EF4-FFF2-40B4-BE49-F238E27FC236}">
                <a16:creationId xmlns:a16="http://schemas.microsoft.com/office/drawing/2014/main" id="{8BD3AF96-AE04-44ED-B328-2C10787F397D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hlinkClick r:id="rId4" action="ppaction://hlinksldjump"/>
            <a:extLst>
              <a:ext uri="{FF2B5EF4-FFF2-40B4-BE49-F238E27FC236}">
                <a16:creationId xmlns:a16="http://schemas.microsoft.com/office/drawing/2014/main" id="{10599CF7-B2F3-4C04-8937-0C8015B1CD8B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19442B50-A9B2-4946-A0B0-8BFC40053405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357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A53485-8C3F-4F12-948B-4ACA43F97E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7474" y="0"/>
            <a:ext cx="3769052" cy="5715000"/>
          </a:xfrm>
          <a:prstGeom prst="rect">
            <a:avLst/>
          </a:prstGeom>
        </p:spPr>
      </p:pic>
      <p:pic>
        <p:nvPicPr>
          <p:cNvPr id="6" name="Graphic 5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4DB38CC6-C447-4F79-958D-F89F6970EE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704CF8F5-EDA1-4ED2-9381-76F4020E8737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Rectangle 30">
            <a:hlinkClick r:id="rId6" action="ppaction://hlinksldjump"/>
            <a:extLst>
              <a:ext uri="{FF2B5EF4-FFF2-40B4-BE49-F238E27FC236}">
                <a16:creationId xmlns:a16="http://schemas.microsoft.com/office/drawing/2014/main" id="{948E8C5D-0CF9-4EAC-B217-92210F5425BB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6B8003BC-2DBE-43CC-8158-D23DE45A7D79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6A1131-2A6A-4B6E-B2A7-17FAA1CB940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958" y="0"/>
            <a:ext cx="7342084" cy="571500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072E79F-A9BB-443A-B74C-9C406056F2DB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1D78AA2C-04A4-4BFF-B2E4-D3DA8FF7A839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AD82897-00F5-4B7E-A644-C4A50FA90817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DO THESE CLIMBING FRAMES LOOK SAFE TO YOU? WOULD THEY DIFFER IF BUILT TODAY?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F8C5435-BC02-430E-8781-9E60C5BD49EF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BF539FCA-C8D9-4A3B-94AD-57B36EC1E415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A876B43-FA66-4D3A-9B10-7ADA5A7AE0C4}"/>
                </a:ext>
              </a:extLst>
            </p:cNvPr>
            <p:cNvSpPr txBox="1"/>
            <p:nvPr/>
          </p:nvSpPr>
          <p:spPr>
            <a:xfrm>
              <a:off x="6580928" y="528338"/>
              <a:ext cx="218379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MANY PLAYPARKS EXISTED WITHIN THE COMPLEX TO CATER TO ALL THE CHILDREN OF THE MANY FAMILIES LIVING HERE.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1B83527-D71D-4C53-B27B-7CAD34BFFFD4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4939BF1F-7B56-48A9-B824-6AA7925F27E7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4C6ACFD2-4694-45A5-8493-521381F790F4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5E07466-E3BE-493D-B37B-8DACD3181406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9EDFB2DB-9903-4444-A1A1-75BEC3E00E62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678E029A-2A24-425C-BB1F-ED8CA6E42E94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755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F7DA4AE1-4B25-4901-8742-1186DD858E90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D60E005F-68AB-413B-A8E9-3F8E1B408260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1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E930F9-5CC2-41BD-8CA0-97D39B9477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1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6" name="Graphic 5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AFC4CFED-B097-4BCB-ACCE-89EDA8D964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CAD79CC0-5D37-4563-B6CD-3855FDEE693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hevron 17">
            <a:hlinkClick r:id="rId7" action="ppaction://hlinksldjump"/>
            <a:extLst>
              <a:ext uri="{FF2B5EF4-FFF2-40B4-BE49-F238E27FC236}">
                <a16:creationId xmlns:a16="http://schemas.microsoft.com/office/drawing/2014/main" id="{D6B0F0EA-D3A9-4D31-AF60-47D03C9D97B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Rectangle 15">
            <a:hlinkClick r:id="rId7" action="ppaction://hlinksldjump"/>
            <a:extLst>
              <a:ext uri="{FF2B5EF4-FFF2-40B4-BE49-F238E27FC236}">
                <a16:creationId xmlns:a16="http://schemas.microsoft.com/office/drawing/2014/main" id="{491D26DF-2098-4CA7-94FF-87E32E4F8FB7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C97CFD34-2815-4488-836B-B12A7CA8D047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A364594-7EAC-47F4-8C32-DD3B22EF9E97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139247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D7AC3E1F-AE69-4FE2-9FF3-912FC53BBE7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D058C53C-3E72-4C08-8FCA-47D6ADBBF9EA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3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laypark">
            <a:hlinkClick r:id="" action="ppaction://media"/>
            <a:extLst>
              <a:ext uri="{FF2B5EF4-FFF2-40B4-BE49-F238E27FC236}">
                <a16:creationId xmlns:a16="http://schemas.microsoft.com/office/drawing/2014/main" id="{51F992BF-DBEF-441E-A6ED-846D90FF06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8397" y="748767"/>
            <a:ext cx="7939124" cy="4465757"/>
          </a:xfrm>
          <a:prstGeom prst="rect">
            <a:avLst/>
          </a:prstGeom>
        </p:spPr>
      </p:pic>
      <p:pic>
        <p:nvPicPr>
          <p:cNvPr id="5" name="Graphic 4" descr="Home">
            <a:hlinkClick r:id="rId5" action="ppaction://hlinksldjump"/>
            <a:extLst>
              <a:ext uri="{FF2B5EF4-FFF2-40B4-BE49-F238E27FC236}">
                <a16:creationId xmlns:a16="http://schemas.microsoft.com/office/drawing/2014/main" id="{119B567C-6AE7-4406-940E-D6213B2448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16" name="Graphic 15" descr="Play">
            <a:extLst>
              <a:ext uri="{FF2B5EF4-FFF2-40B4-BE49-F238E27FC236}">
                <a16:creationId xmlns:a16="http://schemas.microsoft.com/office/drawing/2014/main" id="{323B1D5A-FC47-46F1-B499-BB3F44F6C08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936497" y="2425420"/>
            <a:ext cx="1271006" cy="1271006"/>
          </a:xfrm>
          <a:prstGeom prst="rect">
            <a:avLst/>
          </a:prstGeom>
        </p:spPr>
      </p:pic>
      <p:sp>
        <p:nvSpPr>
          <p:cNvPr id="7" name="Arrow: Chevron 6">
            <a:hlinkClick r:id="rId10" action="ppaction://hlinksldjump"/>
            <a:extLst>
              <a:ext uri="{FF2B5EF4-FFF2-40B4-BE49-F238E27FC236}">
                <a16:creationId xmlns:a16="http://schemas.microsoft.com/office/drawing/2014/main" id="{F0D44549-C6DC-4C09-9598-8EABFA1AFE7A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Arrow: Chevron 7">
            <a:hlinkClick r:id="rId11" action="ppaction://hlinksldjump"/>
            <a:extLst>
              <a:ext uri="{FF2B5EF4-FFF2-40B4-BE49-F238E27FC236}">
                <a16:creationId xmlns:a16="http://schemas.microsoft.com/office/drawing/2014/main" id="{280FC3C8-40AE-45D0-AF5D-3C11D4694D4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Rectangle 19">
            <a:hlinkClick r:id="rId11" action="ppaction://hlinksldjump"/>
            <a:extLst>
              <a:ext uri="{FF2B5EF4-FFF2-40B4-BE49-F238E27FC236}">
                <a16:creationId xmlns:a16="http://schemas.microsoft.com/office/drawing/2014/main" id="{60CDDD94-A7DE-400D-9011-D06140D99044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hlinkClick r:id="rId10" action="ppaction://hlinksldjump"/>
            <a:extLst>
              <a:ext uri="{FF2B5EF4-FFF2-40B4-BE49-F238E27FC236}">
                <a16:creationId xmlns:a16="http://schemas.microsoft.com/office/drawing/2014/main" id="{CF0346EE-19DD-4EB8-A0F6-0C289032666B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F94B62E-FD61-43F0-B544-90C72D2126B9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</p:spTree>
    <p:extLst>
      <p:ext uri="{BB962C8B-B14F-4D97-AF65-F5344CB8AC3E}">
        <p14:creationId xmlns:p14="http://schemas.microsoft.com/office/powerpoint/2010/main" val="3141643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31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C5CD1022-43C1-45F8-8973-50695602DF52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DEB5F219-24C3-4668-AEC0-BD5FA75E134D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33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lh6.googleusercontent.com/4ATUojxbhn6UE4FzmC_bObqzBT6s6OFF76jPQAKk58Asc56WZbuaLukx-Awrt9lUbNcnSi4Gu1RfJ00KoGu-TYn-py-Omz9IsPBJ0gG64PARdku0nKePFRZjHK2SnACpqGLquLAs">
            <a:extLst>
              <a:ext uri="{FF2B5EF4-FFF2-40B4-BE49-F238E27FC236}">
                <a16:creationId xmlns:a16="http://schemas.microsoft.com/office/drawing/2014/main" id="{B8E284FE-D6E2-42C9-BA94-C79821B668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10"/>
          <a:stretch/>
        </p:blipFill>
        <p:spPr bwMode="auto">
          <a:xfrm>
            <a:off x="0" y="0"/>
            <a:ext cx="9144000" cy="571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aphic 4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3F6090E-B3EC-44AD-B274-96C1C12308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D9A805BE-65EE-41CA-A154-A402E3CB891B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hlinkClick r:id="rId7" action="ppaction://hlinksldjump"/>
            <a:extLst>
              <a:ext uri="{FF2B5EF4-FFF2-40B4-BE49-F238E27FC236}">
                <a16:creationId xmlns:a16="http://schemas.microsoft.com/office/drawing/2014/main" id="{C212376C-B3D2-4DF3-B387-1A13327F6BCA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7" action="ppaction://hlinksldjump"/>
            <a:extLst>
              <a:ext uri="{FF2B5EF4-FFF2-40B4-BE49-F238E27FC236}">
                <a16:creationId xmlns:a16="http://schemas.microsoft.com/office/drawing/2014/main" id="{D7374F41-E29B-4B90-BF54-18129EB36CCD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B60B1C1F-F825-4A52-B672-FADC8A5BF614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4E75F77-C22D-4A86-AB13-5782458D33BC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2005</a:t>
            </a:r>
          </a:p>
        </p:txBody>
      </p:sp>
    </p:spTree>
    <p:extLst>
      <p:ext uri="{BB962C8B-B14F-4D97-AF65-F5344CB8AC3E}">
        <p14:creationId xmlns:p14="http://schemas.microsoft.com/office/powerpoint/2010/main" val="119962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28EAB177-3067-4168-9AFD-96B206366293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61DAB534-58CA-4BFC-AA8C-4EABD6C925A9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1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4EBCA58-26C5-4E40-86C0-577D6198AD45}"/>
              </a:ext>
            </a:extLst>
          </p:cNvPr>
          <p:cNvGrpSpPr/>
          <p:nvPr/>
        </p:nvGrpSpPr>
        <p:grpSpPr>
          <a:xfrm>
            <a:off x="10342" y="-1"/>
            <a:ext cx="9125095" cy="5714999"/>
            <a:chOff x="10342" y="-1"/>
            <a:chExt cx="9125095" cy="5714999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D757952-09DF-4753-96DB-7FDA512840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5209"/>
            <a:stretch/>
          </p:blipFill>
          <p:spPr>
            <a:xfrm>
              <a:off x="10487" y="-1"/>
              <a:ext cx="9124950" cy="1988289"/>
            </a:xfrm>
            <a:prstGeom prst="rect">
              <a:avLst/>
            </a:prstGeom>
          </p:spPr>
        </p:pic>
        <p:pic>
          <p:nvPicPr>
            <p:cNvPr id="7" name="Picture 2" descr="https://lh3.googleusercontent.com/N65iApb0E_3wf5KnLfCwDMrGsPl7YBRvxTJNAMd3qQjEStB3MFZ9ouEjdLdKOVLe1DZVaW_lTMkQ4JRliDd4r9dOyLuIX5UWl-MojIdzRM1NpZ1mX0VwmPf4q4H_-kBzJiqdl3pi">
              <a:extLst>
                <a:ext uri="{FF2B5EF4-FFF2-40B4-BE49-F238E27FC236}">
                  <a16:creationId xmlns:a16="http://schemas.microsoft.com/office/drawing/2014/main" id="{00726A70-1A48-489B-BDB2-843F4E4FB22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343" b="-2"/>
            <a:stretch/>
          </p:blipFill>
          <p:spPr bwMode="auto">
            <a:xfrm>
              <a:off x="10342" y="1956389"/>
              <a:ext cx="9123025" cy="37586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Graphic 3" descr="Home">
            <a:hlinkClick r:id="rId4" action="ppaction://hlinksldjump"/>
            <a:extLst>
              <a:ext uri="{FF2B5EF4-FFF2-40B4-BE49-F238E27FC236}">
                <a16:creationId xmlns:a16="http://schemas.microsoft.com/office/drawing/2014/main" id="{0259613A-D6F1-401C-B9B0-EBD93E564F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FBC245-4002-40F5-BBCA-027E745F3520}"/>
              </a:ext>
            </a:extLst>
          </p:cNvPr>
          <p:cNvSpPr txBox="1"/>
          <p:nvPr/>
        </p:nvSpPr>
        <p:spPr>
          <a:xfrm>
            <a:off x="6877050" y="4998427"/>
            <a:ext cx="2099765" cy="578882"/>
          </a:xfrm>
          <a:prstGeom prst="roundRect">
            <a:avLst/>
          </a:prstGeom>
          <a:solidFill>
            <a:srgbClr val="000000">
              <a:alpha val="69804"/>
            </a:srgb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400" b="1" dirty="0">
                <a:solidFill>
                  <a:schemeClr val="bg1"/>
                </a:solidFill>
                <a:latin typeface="Agency FB" panose="020B0503020202020204" pitchFamily="34" charset="0"/>
              </a:rPr>
              <a:t>THE SCHOOL BEFORE IT WAS DEMOLISHED</a:t>
            </a:r>
          </a:p>
        </p:txBody>
      </p:sp>
      <p:sp>
        <p:nvSpPr>
          <p:cNvPr id="12" name="Arrow: Chevron 11">
            <a:hlinkClick r:id="rId7" action="ppaction://hlinksldjump"/>
            <a:extLst>
              <a:ext uri="{FF2B5EF4-FFF2-40B4-BE49-F238E27FC236}">
                <a16:creationId xmlns:a16="http://schemas.microsoft.com/office/drawing/2014/main" id="{75869E56-6940-4B87-B0E8-3A46BDD9CCD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Chevron 12">
            <a:hlinkClick r:id="rId8" action="ppaction://hlinksldjump"/>
            <a:extLst>
              <a:ext uri="{FF2B5EF4-FFF2-40B4-BE49-F238E27FC236}">
                <a16:creationId xmlns:a16="http://schemas.microsoft.com/office/drawing/2014/main" id="{8662342C-36DB-4D6B-9D66-4DEEFC6D091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Rectangle 23">
            <a:hlinkClick r:id="rId8" action="ppaction://hlinksldjump"/>
            <a:extLst>
              <a:ext uri="{FF2B5EF4-FFF2-40B4-BE49-F238E27FC236}">
                <a16:creationId xmlns:a16="http://schemas.microsoft.com/office/drawing/2014/main" id="{87D645B4-F280-451F-9DD4-D34693D86B8D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hlinkClick r:id="rId7" action="ppaction://hlinksldjump"/>
            <a:extLst>
              <a:ext uri="{FF2B5EF4-FFF2-40B4-BE49-F238E27FC236}">
                <a16:creationId xmlns:a16="http://schemas.microsoft.com/office/drawing/2014/main" id="{4800F41C-D371-400D-95D1-B6FABA8CCB35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51C4279-568D-4E4A-89BC-604A5068D8AD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2005</a:t>
            </a:r>
          </a:p>
        </p:txBody>
      </p:sp>
    </p:spTree>
    <p:extLst>
      <p:ext uri="{BB962C8B-B14F-4D97-AF65-F5344CB8AC3E}">
        <p14:creationId xmlns:p14="http://schemas.microsoft.com/office/powerpoint/2010/main" val="118624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611C6C1-920F-4359-A917-87EB2860B144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BC35E455-0257-42D4-81A4-245634E34AC7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19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black and white photo of a city&#10;&#10;Description automatically generated">
            <a:extLst>
              <a:ext uri="{FF2B5EF4-FFF2-40B4-BE49-F238E27FC236}">
                <a16:creationId xmlns:a16="http://schemas.microsoft.com/office/drawing/2014/main" id="{ECF0A4BD-CA87-4190-97C3-FAB14660F8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5" b="11136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1EAE5FBE-F3D9-4275-87A1-B49121AC5BE2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hlinkClick r:id="rId7" action="ppaction://hlinksldjump"/>
            <a:extLst>
              <a:ext uri="{FF2B5EF4-FFF2-40B4-BE49-F238E27FC236}">
                <a16:creationId xmlns:a16="http://schemas.microsoft.com/office/drawing/2014/main" id="{22673491-A62F-4677-BF44-C3223431A73E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8" action="ppaction://hlinksldjump"/>
            <a:extLst>
              <a:ext uri="{FF2B5EF4-FFF2-40B4-BE49-F238E27FC236}">
                <a16:creationId xmlns:a16="http://schemas.microsoft.com/office/drawing/2014/main" id="{EFDE248E-1F3C-4598-AB65-13EC6B539006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5904494C-3604-455A-AE8A-AF63E135F8BE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E547A56-FED2-4F39-B8A7-C04AD201CEBC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1993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2C72BC0-5683-4EF3-8170-F697B310AD43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FBB78249-AA1A-4384-AF70-BFF883EC25A9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CA3D802-1DD2-4990-B3FD-6F6E3F81BDC9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WHAT BENEFITS AND DRAWBACKS ARE THERE TO A SCHOOL EXISTING ON THE ESTATE?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A8D7139-7C8B-4A17-82DF-42EEC63F3548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3B865BAB-6A61-4F6D-8363-ED8AEADD2840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5BD7E696-9FE9-4B7F-92C2-60178204B89A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9409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4CE01FF7-044B-475E-B17E-9545178D69B0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369F87E2-5E06-4A00-9851-BA76F576A1AC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76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lh4.googleusercontent.com/ZZ3aOeSs3qoA-NZY2ip9fIOoY3jIXxU8Y9f2IHhNOqQRrmoX33gadWlVFZJKi4xMjwRzjefyaqCx7jtMZX5ONmxLq9unh9ELW-JLz8mxrbRx-z-PEY2pDgI0zS1RO9bRGHHycUEQ">
            <a:extLst>
              <a:ext uri="{FF2B5EF4-FFF2-40B4-BE49-F238E27FC236}">
                <a16:creationId xmlns:a16="http://schemas.microsoft.com/office/drawing/2014/main" id="{3FBD8AB2-1774-4311-B488-8667B52F7E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2"/>
          <a:stretch/>
        </p:blipFill>
        <p:spPr bwMode="auto">
          <a:xfrm>
            <a:off x="0" y="1"/>
            <a:ext cx="9144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9CA5795D-6485-4188-99C2-7D817441223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hlinkClick r:id="rId7" action="ppaction://hlinksldjump"/>
            <a:extLst>
              <a:ext uri="{FF2B5EF4-FFF2-40B4-BE49-F238E27FC236}">
                <a16:creationId xmlns:a16="http://schemas.microsoft.com/office/drawing/2014/main" id="{E39B1DCE-1F3F-4426-A218-0CC8F04AC281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8" action="ppaction://hlinksldjump"/>
            <a:extLst>
              <a:ext uri="{FF2B5EF4-FFF2-40B4-BE49-F238E27FC236}">
                <a16:creationId xmlns:a16="http://schemas.microsoft.com/office/drawing/2014/main" id="{C1C16CA4-8DC5-4D8E-B255-C6001FE20D56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56E8689C-1F21-4C7A-99B8-42FBEED2331D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26DC142-3042-4354-AC51-FB0D4B9560FC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2005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D26C024-B795-48E6-8CA9-FA411C6EDA09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2139340D-50D5-4725-9054-B928F1A856AC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F82F4F69-9676-4241-B4AB-D37BD8A7C28B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PARK HILL PRIMARY SCHOOL CLOSED IN 2006.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BA284E8-6DA7-46B5-AD88-F88485BC13D3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A711DD3D-0B6F-442E-BA3A-A1BAC08D3599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F921F0BC-5594-49D4-AF80-D4DDEF6EE9CA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7985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186FD8C8-A938-46BB-969A-F9695745A27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780E071D-9E54-4A02-8333-71CBB1A2D274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142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tall building in a city&#10;&#10;Description automatically generated">
            <a:extLst>
              <a:ext uri="{FF2B5EF4-FFF2-40B4-BE49-F238E27FC236}">
                <a16:creationId xmlns:a16="http://schemas.microsoft.com/office/drawing/2014/main" id="{9DB1C6E2-9CF2-4336-A5F3-6B0C40B4B0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77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6" name="Graphic 5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4E77A16E-04C9-43B1-AF6F-5ACB193777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9" name="Arrow: Chevron 18">
            <a:hlinkClick r:id="rId6" action="ppaction://hlinksldjump"/>
            <a:extLst>
              <a:ext uri="{FF2B5EF4-FFF2-40B4-BE49-F238E27FC236}">
                <a16:creationId xmlns:a16="http://schemas.microsoft.com/office/drawing/2014/main" id="{27E85E8A-1E7D-4477-83A8-73F6DAE1022A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3F38A65C-9E46-4F73-A5D1-08C1FF69A30D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E61F776-8097-45DA-890D-C984CAA532CD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1986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5470E80-70AB-45BE-AF88-9E071B3AD31B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79972507-E86F-411E-A15B-FCB522E6DD95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A625325-AF69-4964-A7BB-7CA33A841D3D}"/>
                </a:ext>
              </a:extLst>
            </p:cNvPr>
            <p:cNvSpPr txBox="1"/>
            <p:nvPr/>
          </p:nvSpPr>
          <p:spPr>
            <a:xfrm>
              <a:off x="6580928" y="528338"/>
              <a:ext cx="21052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THE GRACE OWEN NURSEY WAS OPENED IN THE 1960S. IT HAS BEEN UPDATED WITH THE REST OF THE ESTATE.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17C9C7C-53F4-4D66-92E1-8BAD71BF5C13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9A47DD0C-AD36-4900-B3B6-ADCF8E4A8DE1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3B9EDDF-8F1B-40A3-857F-A0E85FD4B132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170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04D4B4-BAD9-4D5F-9106-8810D38146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6"/>
                    </a14:imgEffect>
                  </a14:imgLayer>
                </a14:imgProps>
              </a:ext>
            </a:extLst>
          </a:blip>
          <a:srcRect r="1519"/>
          <a:stretch/>
        </p:blipFill>
        <p:spPr>
          <a:xfrm>
            <a:off x="1" y="0"/>
            <a:ext cx="9144000" cy="5715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2373BE9-3D36-4F3D-9DC9-38D8C78ACCB9}"/>
              </a:ext>
            </a:extLst>
          </p:cNvPr>
          <p:cNvSpPr/>
          <p:nvPr/>
        </p:nvSpPr>
        <p:spPr>
          <a:xfrm>
            <a:off x="838440" y="1992537"/>
            <a:ext cx="74671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5400" b="1" dirty="0">
                <a:solidFill>
                  <a:prstClr val="white"/>
                </a:solidFill>
                <a:latin typeface="Agency FB" panose="020B0503020202020204" pitchFamily="34" charset="0"/>
              </a:rPr>
              <a:t>PARK HILL AND ART: AN UNLIKELY FRIENDSHIP?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DB389CB-FABF-48C9-A848-88E6F4FE597D}"/>
              </a:ext>
            </a:extLst>
          </p:cNvPr>
          <p:cNvSpPr/>
          <p:nvPr/>
        </p:nvSpPr>
        <p:spPr>
          <a:xfrm>
            <a:off x="824697" y="1648172"/>
            <a:ext cx="7494604" cy="2418655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Chevron 6">
            <a:hlinkClick r:id="rId4" action="ppaction://hlinksldjump"/>
            <a:extLst>
              <a:ext uri="{FF2B5EF4-FFF2-40B4-BE49-F238E27FC236}">
                <a16:creationId xmlns:a16="http://schemas.microsoft.com/office/drawing/2014/main" id="{00900BEC-300D-4CB4-89D0-9CE6CD47EC5F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hlinkClick r:id="rId4" action="ppaction://hlinksldjump"/>
            <a:extLst>
              <a:ext uri="{FF2B5EF4-FFF2-40B4-BE49-F238E27FC236}">
                <a16:creationId xmlns:a16="http://schemas.microsoft.com/office/drawing/2014/main" id="{8EF82BAA-2BCD-4E0D-BA1F-5B63D2373295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13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48DDC8B2-5BE9-421A-87B5-3E506DADEC5E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46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74BE6F58-8B9F-4218-8A4D-38EAB9C536A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F3390D37-466D-4CF1-928A-B04A0AB93493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6" action="ppaction://hlinksldjump"/>
            <a:extLst>
              <a:ext uri="{FF2B5EF4-FFF2-40B4-BE49-F238E27FC236}">
                <a16:creationId xmlns:a16="http://schemas.microsoft.com/office/drawing/2014/main" id="{0EE0F60B-8C16-4FAF-819E-A210119D9DC5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15229C9-9A66-4A76-A1F1-18C8E0BC4414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2019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86A193E-233A-4C1B-8F88-E6A8A76DCAFB}"/>
              </a:ext>
            </a:extLst>
          </p:cNvPr>
          <p:cNvSpPr/>
          <p:nvPr/>
        </p:nvSpPr>
        <p:spPr>
          <a:xfrm>
            <a:off x="6409510" y="565438"/>
            <a:ext cx="3474117" cy="661626"/>
          </a:xfrm>
          <a:prstGeom prst="roundRect">
            <a:avLst/>
          </a:prstGeom>
          <a:solidFill>
            <a:srgbClr val="000000">
              <a:alpha val="69804"/>
            </a:srgbClr>
          </a:solidFill>
          <a:ln w="1905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3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869FC86-2FB4-4BD0-9638-69766C0E6502}"/>
              </a:ext>
            </a:extLst>
          </p:cNvPr>
          <p:cNvSpPr txBox="1"/>
          <p:nvPr/>
        </p:nvSpPr>
        <p:spPr>
          <a:xfrm>
            <a:off x="6450078" y="594171"/>
            <a:ext cx="21837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  <a:latin typeface="Agency FB" panose="020B0503020202020204" pitchFamily="34" charset="0"/>
              </a:rPr>
              <a:t>ARTISTS HAVE USED PARK HILL TO SHOWCASE THEIR WORK, BOTH THROUGH GRAFFITI AND INTERVENTIONS.</a:t>
            </a:r>
          </a:p>
          <a:p>
            <a:endParaRPr lang="en-GB" sz="1100" b="1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D5AD84B-0636-4E3C-A4D8-649E83E2BCB1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F6BA3A9A-B188-4392-83E4-AC9BD9413C9C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7686221-1CB6-441D-9583-4ADB798C045C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0308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F62F0E7-B6E0-4BCA-8315-43C2F66BB86B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AB275179-CAA7-4BB6-AEEE-B717AB3F1121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284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452797F-A2B1-4C7D-BAC6-EBB2AAC2350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60" r="786" b="17013"/>
          <a:stretch/>
        </p:blipFill>
        <p:spPr>
          <a:xfrm>
            <a:off x="1640953" y="1"/>
            <a:ext cx="5882052" cy="5714999"/>
          </a:xfrm>
          <a:prstGeom prst="rect">
            <a:avLst/>
          </a:prstGeom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87B289CB-4089-495A-A6C7-4DC9D2EC442D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hlinkClick r:id="rId7" action="ppaction://hlinksldjump"/>
            <a:extLst>
              <a:ext uri="{FF2B5EF4-FFF2-40B4-BE49-F238E27FC236}">
                <a16:creationId xmlns:a16="http://schemas.microsoft.com/office/drawing/2014/main" id="{72EE7BB3-9FA5-4E57-B836-927C83870450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7" action="ppaction://hlinksldjump"/>
            <a:extLst>
              <a:ext uri="{FF2B5EF4-FFF2-40B4-BE49-F238E27FC236}">
                <a16:creationId xmlns:a16="http://schemas.microsoft.com/office/drawing/2014/main" id="{BFE50CE9-D1A6-4270-8443-EAB5D65B3707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3BDA6EB0-DF1A-44F3-8F98-414AF2757F83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D376F27-7CAD-407E-A581-0734BCFE04A9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1972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311E737-E15F-4D3A-8779-1CB566383E4F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C527AEF2-845D-422C-B45F-1B93423CEDA3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AFA548C-263B-4228-8778-EA1F101CC4C7}"/>
                </a:ext>
              </a:extLst>
            </p:cNvPr>
            <p:cNvSpPr txBox="1"/>
            <p:nvPr/>
          </p:nvSpPr>
          <p:spPr>
            <a:xfrm>
              <a:off x="6580928" y="528338"/>
              <a:ext cx="218379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THIS AREA IS NOW S1 ARTSPACE, BUT WHEN PARK HILL WAS BUILT, IT WAS USED AS A PLAY AREA FOR THE SCHOOL.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F34E55F-2E29-40EA-86AD-1CA71FF94415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401B8EA1-BB5D-4320-B9A1-080D2134AE7A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AFA5660-BE65-4B32-959A-E88681FC3981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3684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2518365A-00DF-46C0-8A3B-61135ED81C1E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62E44C9C-6709-4E61-9CC0-0F078C1B4A1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728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EE44CC39-3916-4FD3-91FD-E5BC1F49EB9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85310">
            <a:off x="-589042" y="-271186"/>
            <a:ext cx="10157374" cy="6348359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7" name="Arrow: Chevron 16">
            <a:hlinkClick r:id="rId6" action="ppaction://hlinksldjump"/>
            <a:extLst>
              <a:ext uri="{FF2B5EF4-FFF2-40B4-BE49-F238E27FC236}">
                <a16:creationId xmlns:a16="http://schemas.microsoft.com/office/drawing/2014/main" id="{A082ADF6-CD8C-41DE-A5B0-E6064E84E9C7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hevron 17">
            <a:hlinkClick r:id="rId7" action="ppaction://hlinksldjump"/>
            <a:extLst>
              <a:ext uri="{FF2B5EF4-FFF2-40B4-BE49-F238E27FC236}">
                <a16:creationId xmlns:a16="http://schemas.microsoft.com/office/drawing/2014/main" id="{3D6C8141-7F26-4825-86F2-F0AC5F718FFB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Rectangle 28">
            <a:hlinkClick r:id="rId7" action="ppaction://hlinksldjump"/>
            <a:extLst>
              <a:ext uri="{FF2B5EF4-FFF2-40B4-BE49-F238E27FC236}">
                <a16:creationId xmlns:a16="http://schemas.microsoft.com/office/drawing/2014/main" id="{B2F9E75E-5251-416A-9AD6-74027DFCCDF5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hlinkClick r:id="rId6" action="ppaction://hlinksldjump"/>
            <a:extLst>
              <a:ext uri="{FF2B5EF4-FFF2-40B4-BE49-F238E27FC236}">
                <a16:creationId xmlns:a16="http://schemas.microsoft.com/office/drawing/2014/main" id="{E06A6164-9115-42C0-A1F6-BAA47EF62B58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CA9222A-13DB-4C44-B49A-454689B9758B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2020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9F56A03-1F0C-48C2-AC99-4970A68509E6}"/>
              </a:ext>
            </a:extLst>
          </p:cNvPr>
          <p:cNvGrpSpPr/>
          <p:nvPr/>
        </p:nvGrpSpPr>
        <p:grpSpPr>
          <a:xfrm>
            <a:off x="6409509" y="1378205"/>
            <a:ext cx="3474117" cy="661626"/>
            <a:chOff x="6496952" y="1199533"/>
            <a:chExt cx="3474117" cy="661626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794DCC03-BBA9-4757-9415-CD806851B236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710F340-E561-48FE-B4B5-7F16FBB815E3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WHAT WILL THIS BRING TO PARK HILL?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F2BAAA-9C5A-4512-A45A-6BE2D180F1CB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768981DD-8BC7-47A2-9745-3B2445EFA3AD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9723BAB8-1B34-423A-954C-545D88E92447}"/>
                </a:ext>
              </a:extLst>
            </p:cNvPr>
            <p:cNvSpPr txBox="1"/>
            <p:nvPr/>
          </p:nvSpPr>
          <p:spPr>
            <a:xfrm>
              <a:off x="6580928" y="528338"/>
              <a:ext cx="207956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CURRENT PLANS HOPE TO REDEVELOP THIS AREA AS ARTIST’S STUDIOS AND MORE HOMES.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49AAF1A-BE55-4B18-9B67-E7D54136CD09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0A56C9D8-1266-4717-AEE9-BC4F6B21108C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DCB291E5-7A7C-41EF-9C0A-A06114CBA6E0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D2C88ED-C4E4-4D02-BE77-73AE16E27942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7" name="Rectangle: Rounded Corners 46">
              <a:extLst>
                <a:ext uri="{FF2B5EF4-FFF2-40B4-BE49-F238E27FC236}">
                  <a16:creationId xmlns:a16="http://schemas.microsoft.com/office/drawing/2014/main" id="{F2F95AAF-633E-426B-8B22-FDE920E732CF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0940979E-24EC-4925-BA63-57AFE2221305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38036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59DA63C1-7A4B-45C6-B6CE-840E78EB2689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C2C2FB74-E2CF-417B-A3A9-B1263B15191D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82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40DF088A-7A30-42A3-B896-5DCF6E7541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r="1519"/>
          <a:stretch/>
        </p:blipFill>
        <p:spPr>
          <a:xfrm>
            <a:off x="1" y="0"/>
            <a:ext cx="9144000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hlinkClick r:id="rId6" action="ppaction://hlinksldjump"/>
            <a:extLst>
              <a:ext uri="{FF2B5EF4-FFF2-40B4-BE49-F238E27FC236}">
                <a16:creationId xmlns:a16="http://schemas.microsoft.com/office/drawing/2014/main" id="{59DA63C1-7A4B-45C6-B6CE-840E78EB2689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hlinkClick r:id="rId7" action="ppaction://hlinksldjump"/>
            <a:extLst>
              <a:ext uri="{FF2B5EF4-FFF2-40B4-BE49-F238E27FC236}">
                <a16:creationId xmlns:a16="http://schemas.microsoft.com/office/drawing/2014/main" id="{C2C2FB74-E2CF-417B-A3A9-B1263B15191D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hlinkClick r:id="rId7" action="ppaction://hlinksldjump"/>
            <a:extLst>
              <a:ext uri="{FF2B5EF4-FFF2-40B4-BE49-F238E27FC236}">
                <a16:creationId xmlns:a16="http://schemas.microsoft.com/office/drawing/2014/main" id="{AA4C9CCE-37B5-46F8-81DF-9F987502DE40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hlinkClick r:id="rId6" action="ppaction://hlinksldjump"/>
            <a:extLst>
              <a:ext uri="{FF2B5EF4-FFF2-40B4-BE49-F238E27FC236}">
                <a16:creationId xmlns:a16="http://schemas.microsoft.com/office/drawing/2014/main" id="{F9921280-A43C-4684-96D5-5077874F8C55}"/>
              </a:ext>
            </a:extLst>
          </p:cNvPr>
          <p:cNvSpPr/>
          <p:nvPr/>
        </p:nvSpPr>
        <p:spPr>
          <a:xfrm>
            <a:off x="7834740" y="2160531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063D37D-E850-463A-BFF8-BF7CB5EEF3D1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2010s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C5A1892-4A1E-48DC-A5DE-D7FB83BB009D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25FD4002-2151-42F9-A99E-9DA265548E33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2A0DFA6-3E00-4527-A9C8-4CB7510CAAEA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WHAT IMPACT DOES HAVING AN ART GALLERY ON SITE MAKE TO THE RESIDENTS?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2C5FB58-2B9A-44C2-AFF8-5634FAE8004E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F8B1A0A2-960D-4857-921F-4C318D3DEACE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AC893E46-4D6A-456C-A2D7-E08DC709CFF8}"/>
                </a:ext>
              </a:extLst>
            </p:cNvPr>
            <p:cNvSpPr txBox="1"/>
            <p:nvPr/>
          </p:nvSpPr>
          <p:spPr>
            <a:xfrm>
              <a:off x="6580928" y="528338"/>
              <a:ext cx="1769399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S1 ARTSPACE WAS OPENED IN 2015.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7F2253D-CB37-4B13-9DC5-68DAB358C3AD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46C8C198-1D4E-444E-9D88-D5D85952F3E5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0FDE1837-F6C9-40A9-8DE1-102B21D2322E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3C1B5BD1-FE64-4EAF-B950-38999463413A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8" name="Rectangle: Rounded Corners 47">
              <a:extLst>
                <a:ext uri="{FF2B5EF4-FFF2-40B4-BE49-F238E27FC236}">
                  <a16:creationId xmlns:a16="http://schemas.microsoft.com/office/drawing/2014/main" id="{F6134AB7-94AB-4D8F-AAE7-EAB5430DB6C2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AF9315D7-EA7B-40E6-A041-27C7599A848F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264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1DDC6A27-BF53-464B-A1CD-64EA23B17E77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4060BB2A-7572-44C2-83D5-78CF4F546CBD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60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www.carmodygroarke.com/wp-content/uploads/2018/12/261_P_Proposal_View-from-Gardens.jpg">
            <a:extLst>
              <a:ext uri="{FF2B5EF4-FFF2-40B4-BE49-F238E27FC236}">
                <a16:creationId xmlns:a16="http://schemas.microsoft.com/office/drawing/2014/main" id="{E54CA26B-6C7A-4215-BA31-D4F7BA1A16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04" b="15005"/>
          <a:stretch/>
        </p:blipFill>
        <p:spPr bwMode="auto">
          <a:xfrm>
            <a:off x="-1362" y="-1"/>
            <a:ext cx="9145362" cy="571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hlinkClick r:id="rId6" action="ppaction://hlinksldjump"/>
            <a:extLst>
              <a:ext uri="{FF2B5EF4-FFF2-40B4-BE49-F238E27FC236}">
                <a16:creationId xmlns:a16="http://schemas.microsoft.com/office/drawing/2014/main" id="{C953F422-E731-4E7F-9C64-B1D62AF3442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Rectangle 14">
            <a:hlinkClick r:id="rId6" action="ppaction://hlinksldjump"/>
            <a:extLst>
              <a:ext uri="{FF2B5EF4-FFF2-40B4-BE49-F238E27FC236}">
                <a16:creationId xmlns:a16="http://schemas.microsoft.com/office/drawing/2014/main" id="{D4917973-8D0A-4C47-8D18-75ABFE765299}"/>
              </a:ext>
            </a:extLst>
          </p:cNvPr>
          <p:cNvSpPr/>
          <p:nvPr/>
        </p:nvSpPr>
        <p:spPr>
          <a:xfrm>
            <a:off x="38253" y="2157663"/>
            <a:ext cx="1271007" cy="2359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941F6DD-5517-4639-B93C-44EC5D3D8DBD}"/>
              </a:ext>
            </a:extLst>
          </p:cNvPr>
          <p:cNvGrpSpPr/>
          <p:nvPr/>
        </p:nvGrpSpPr>
        <p:grpSpPr>
          <a:xfrm>
            <a:off x="6409509" y="1378205"/>
            <a:ext cx="3474117" cy="797260"/>
            <a:chOff x="6496952" y="1199533"/>
            <a:chExt cx="3474117" cy="797260"/>
          </a:xfrm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11CD7BD6-EDF2-471C-BEF8-24EED2201A09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EB09C10B-19E0-4572-B73C-BA727CDF04DB}"/>
                </a:ext>
              </a:extLst>
            </p:cNvPr>
            <p:cNvSpPr txBox="1"/>
            <p:nvPr/>
          </p:nvSpPr>
          <p:spPr>
            <a:xfrm>
              <a:off x="6540297" y="122735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HOW WILL THIS FIT INTO PARK HILL, AND HOW DO YOU FEEL ABOUT THIS ADDITION TO THE ESTATE?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AF56561-079B-42B6-9A52-D1132D1BD6A7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7A3639ED-5301-4CFE-89EF-57B28F902C3E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1A12DEA-515B-46CB-BE36-4AF8A94099D9}"/>
                </a:ext>
              </a:extLst>
            </p:cNvPr>
            <p:cNvSpPr txBox="1"/>
            <p:nvPr/>
          </p:nvSpPr>
          <p:spPr>
            <a:xfrm>
              <a:off x="6580928" y="528338"/>
              <a:ext cx="229169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CARMODY GROAKE ARE DESIGNING THIS PHASE OF REDEVELOPMENT, WHICH WILL FEATURE A GALLERY AND ARTIST’S STUDIOS.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0982B46-7161-4BD8-B1A6-08541C71F2CE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25" name="Rectangle: Rounded Corners 24">
              <a:extLst>
                <a:ext uri="{FF2B5EF4-FFF2-40B4-BE49-F238E27FC236}">
                  <a16:creationId xmlns:a16="http://schemas.microsoft.com/office/drawing/2014/main" id="{1A2D6BA8-4E6C-47F6-979D-964D9C20893A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6C72164-608D-4F19-9276-412EC212E5D8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BAFEDF2-D6FF-4C71-95CD-2889535EBF06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40" name="Rectangle: Rounded Corners 39">
              <a:extLst>
                <a:ext uri="{FF2B5EF4-FFF2-40B4-BE49-F238E27FC236}">
                  <a16:creationId xmlns:a16="http://schemas.microsoft.com/office/drawing/2014/main" id="{EA36C8D2-5990-498F-930A-1BF17870280D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FCA84D87-7A23-4C38-86A3-BB6AC997FE27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6868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174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1ABF79-DF75-42C4-9697-DEAF760CA75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701"/>
          <a:stretch/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C42455C-D5CD-452C-A524-5C4E84E89920}"/>
              </a:ext>
            </a:extLst>
          </p:cNvPr>
          <p:cNvSpPr/>
          <p:nvPr/>
        </p:nvSpPr>
        <p:spPr>
          <a:xfrm>
            <a:off x="838439" y="2395834"/>
            <a:ext cx="74671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5400" b="1" dirty="0">
                <a:solidFill>
                  <a:prstClr val="white"/>
                </a:solidFill>
                <a:latin typeface="Agency FB" panose="020B0503020202020204" pitchFamily="34" charset="0"/>
              </a:rPr>
              <a:t>PARK HILL LIVING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9717CF-86FE-4A8E-BD2E-53181D7ED7A4}"/>
              </a:ext>
            </a:extLst>
          </p:cNvPr>
          <p:cNvSpPr/>
          <p:nvPr/>
        </p:nvSpPr>
        <p:spPr>
          <a:xfrm>
            <a:off x="824697" y="1648172"/>
            <a:ext cx="7494604" cy="2418655"/>
          </a:xfrm>
          <a:prstGeom prst="rect">
            <a:avLst/>
          </a:prstGeom>
          <a:noFill/>
          <a:ln w="76200">
            <a:solidFill>
              <a:srgbClr val="F081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Chevron 6">
            <a:hlinkClick r:id="rId7" action="ppaction://hlinksldjump"/>
            <a:extLst>
              <a:ext uri="{FF2B5EF4-FFF2-40B4-BE49-F238E27FC236}">
                <a16:creationId xmlns:a16="http://schemas.microsoft.com/office/drawing/2014/main" id="{B0B458D0-57CB-4C8E-AB57-4E1774B585E1}"/>
              </a:ext>
            </a:extLst>
          </p:cNvPr>
          <p:cNvSpPr/>
          <p:nvPr/>
        </p:nvSpPr>
        <p:spPr>
          <a:xfrm>
            <a:off x="4281121" y="4537166"/>
            <a:ext cx="581757" cy="696533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hlinkClick r:id="rId8" action="ppaction://hlinksldjump"/>
            <a:extLst>
              <a:ext uri="{FF2B5EF4-FFF2-40B4-BE49-F238E27FC236}">
                <a16:creationId xmlns:a16="http://schemas.microsoft.com/office/drawing/2014/main" id="{6F73A045-301C-4343-A406-57EA3AF52753}"/>
              </a:ext>
            </a:extLst>
          </p:cNvPr>
          <p:cNvSpPr/>
          <p:nvPr/>
        </p:nvSpPr>
        <p:spPr>
          <a:xfrm>
            <a:off x="2721933" y="4199275"/>
            <a:ext cx="3402418" cy="135033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92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69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4CF51C-8C62-405D-A34F-80FAE502E2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7" b="4483"/>
          <a:stretch/>
        </p:blipFill>
        <p:spPr>
          <a:xfrm>
            <a:off x="0" y="-1"/>
            <a:ext cx="9144000" cy="5715001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A75650-CA96-4695-92F9-9BBE71F0F657}"/>
              </a:ext>
            </a:extLst>
          </p:cNvPr>
          <p:cNvSpPr/>
          <p:nvPr/>
        </p:nvSpPr>
        <p:spPr>
          <a:xfrm>
            <a:off x="105568" y="2241146"/>
            <a:ext cx="1269291" cy="2743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042D2445-C475-47B5-A100-FC38B1CF8615}"/>
              </a:ext>
            </a:extLst>
          </p:cNvPr>
          <p:cNvSpPr/>
          <p:nvPr/>
        </p:nvSpPr>
        <p:spPr>
          <a:xfrm>
            <a:off x="7874709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CE0A991-C19A-4E44-90D2-E5FE705621E2}"/>
              </a:ext>
            </a:extLst>
          </p:cNvPr>
          <p:cNvSpPr/>
          <p:nvPr/>
        </p:nvSpPr>
        <p:spPr>
          <a:xfrm>
            <a:off x="8096978" y="115853"/>
            <a:ext cx="917876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AF5B4D8-21BB-4CBD-A6A9-19ECBE9E4566}"/>
              </a:ext>
            </a:extLst>
          </p:cNvPr>
          <p:cNvGrpSpPr/>
          <p:nvPr/>
        </p:nvGrpSpPr>
        <p:grpSpPr>
          <a:xfrm>
            <a:off x="6409510" y="565438"/>
            <a:ext cx="3474117" cy="798174"/>
            <a:chOff x="6540360" y="499605"/>
            <a:chExt cx="3474117" cy="798174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D8488BE9-2C9F-49B5-93CF-B464C471D0DC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E36EAB1-45DB-4C0F-924C-848C07503D27}"/>
                </a:ext>
              </a:extLst>
            </p:cNvPr>
            <p:cNvSpPr txBox="1"/>
            <p:nvPr/>
          </p:nvSpPr>
          <p:spPr>
            <a:xfrm>
              <a:off x="6580928" y="528338"/>
              <a:ext cx="2002887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THIS IMAGES WAS PUBLISHED IN A BOOK CALLED  PARK HILL REDEVELOPMENT SCHEME IN 1961.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5426D56-B1F8-4E6E-B1BC-8FA6E7F3F0CD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9FA59B4A-1814-44D5-B0DE-91AFB53D6BDC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124AC37-62E4-4B0A-8265-CA0367BCBEAA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3" name="Rectangle 22">
            <a:hlinkClick r:id="rId7" action="ppaction://hlinksldjump"/>
            <a:extLst>
              <a:ext uri="{FF2B5EF4-FFF2-40B4-BE49-F238E27FC236}">
                <a16:creationId xmlns:a16="http://schemas.microsoft.com/office/drawing/2014/main" id="{BA5C680B-5031-4F6C-9143-F06379A3DFDA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46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48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CAD27A-04D4-43C8-8A4C-13D46998D4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680" y="0"/>
            <a:ext cx="7732059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A75650-CA96-4695-92F9-9BBE71F0F657}"/>
              </a:ext>
            </a:extLst>
          </p:cNvPr>
          <p:cNvSpPr/>
          <p:nvPr/>
        </p:nvSpPr>
        <p:spPr>
          <a:xfrm>
            <a:off x="105568" y="2241146"/>
            <a:ext cx="1269291" cy="2743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042D2445-C475-47B5-A100-FC38B1CF8615}"/>
              </a:ext>
            </a:extLst>
          </p:cNvPr>
          <p:cNvSpPr/>
          <p:nvPr/>
        </p:nvSpPr>
        <p:spPr>
          <a:xfrm>
            <a:off x="7874709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CE0A991-C19A-4E44-90D2-E5FE705621E2}"/>
              </a:ext>
            </a:extLst>
          </p:cNvPr>
          <p:cNvSpPr/>
          <p:nvPr/>
        </p:nvSpPr>
        <p:spPr>
          <a:xfrm>
            <a:off x="8096978" y="115853"/>
            <a:ext cx="917876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E5EF109-CFB7-4204-A306-ACE1E33C257F}"/>
              </a:ext>
            </a:extLst>
          </p:cNvPr>
          <p:cNvGrpSpPr/>
          <p:nvPr/>
        </p:nvGrpSpPr>
        <p:grpSpPr>
          <a:xfrm>
            <a:off x="6409509" y="1378205"/>
            <a:ext cx="3474117" cy="816310"/>
            <a:chOff x="6496952" y="1199533"/>
            <a:chExt cx="3474117" cy="816310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1CA8BA6C-A778-46D9-82E8-969FADAC539D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DB25D57-911C-4C51-B7F1-00C2DB181F45}"/>
                </a:ext>
              </a:extLst>
            </p:cNvPr>
            <p:cNvSpPr txBox="1"/>
            <p:nvPr/>
          </p:nvSpPr>
          <p:spPr>
            <a:xfrm>
              <a:off x="6540297" y="124640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IN WHAT WAYS HAVE HOMES CHANGED SINCE THESE IMAGES WERE TAKEN?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AF5B4D8-21BB-4CBD-A6A9-19ECBE9E4566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D8488BE9-2C9F-49B5-93CF-B464C471D0DC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E36EAB1-45DB-4C0F-924C-848C07503D27}"/>
                </a:ext>
              </a:extLst>
            </p:cNvPr>
            <p:cNvSpPr txBox="1"/>
            <p:nvPr/>
          </p:nvSpPr>
          <p:spPr>
            <a:xfrm>
              <a:off x="6580928" y="528338"/>
              <a:ext cx="2002887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THIS VIEW FROM THE BALCONY SHOWS YOU THE KITCHEN AND DINING AREA.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10AC363-7426-4CF5-B4E3-BD378DB3C964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93548473-7BA3-46F3-AB53-BF66053CEE08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86CE5DF-1EE4-4482-AD52-6A3C54F42351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5426D56-B1F8-4E6E-B1BC-8FA6E7F3F0CD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9FA59B4A-1814-44D5-B0DE-91AFB53D6BDC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124AC37-62E4-4B0A-8265-CA0367BCBEAA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3" name="Arrow: Chevron 22">
            <a:extLst>
              <a:ext uri="{FF2B5EF4-FFF2-40B4-BE49-F238E27FC236}">
                <a16:creationId xmlns:a16="http://schemas.microsoft.com/office/drawing/2014/main" id="{D56CEAB5-4A63-40EA-B943-A40C83562B9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Rectangle 23">
            <a:hlinkClick r:id="rId7" action="ppaction://hlinksldjump"/>
            <a:extLst>
              <a:ext uri="{FF2B5EF4-FFF2-40B4-BE49-F238E27FC236}">
                <a16:creationId xmlns:a16="http://schemas.microsoft.com/office/drawing/2014/main" id="{B5DD493F-E86B-4BC8-92E3-2DADC5A26767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56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35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4DA36AE-898C-4263-AD3D-1767E852A1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15"/>
          <a:stretch/>
        </p:blipFill>
        <p:spPr>
          <a:xfrm>
            <a:off x="-4595" y="0"/>
            <a:ext cx="9148595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A75650-CA96-4695-92F9-9BBE71F0F657}"/>
              </a:ext>
            </a:extLst>
          </p:cNvPr>
          <p:cNvSpPr/>
          <p:nvPr/>
        </p:nvSpPr>
        <p:spPr>
          <a:xfrm>
            <a:off x="105568" y="2241146"/>
            <a:ext cx="1269291" cy="2743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042D2445-C475-47B5-A100-FC38B1CF8615}"/>
              </a:ext>
            </a:extLst>
          </p:cNvPr>
          <p:cNvSpPr/>
          <p:nvPr/>
        </p:nvSpPr>
        <p:spPr>
          <a:xfrm>
            <a:off x="7874709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CE0A991-C19A-4E44-90D2-E5FE705621E2}"/>
              </a:ext>
            </a:extLst>
          </p:cNvPr>
          <p:cNvSpPr/>
          <p:nvPr/>
        </p:nvSpPr>
        <p:spPr>
          <a:xfrm>
            <a:off x="8096978" y="115853"/>
            <a:ext cx="917876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sp>
        <p:nvSpPr>
          <p:cNvPr id="23" name="Rectangle 22">
            <a:hlinkClick r:id="rId7" action="ppaction://hlinksldjump"/>
            <a:extLst>
              <a:ext uri="{FF2B5EF4-FFF2-40B4-BE49-F238E27FC236}">
                <a16:creationId xmlns:a16="http://schemas.microsoft.com/office/drawing/2014/main" id="{206F0629-C09F-40E6-81D0-014D554609E9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Chevron 23">
            <a:extLst>
              <a:ext uri="{FF2B5EF4-FFF2-40B4-BE49-F238E27FC236}">
                <a16:creationId xmlns:a16="http://schemas.microsoft.com/office/drawing/2014/main" id="{3A02636E-277B-44BA-8852-1977CAAAF612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315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58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A75650-CA96-4695-92F9-9BBE71F0F657}"/>
              </a:ext>
            </a:extLst>
          </p:cNvPr>
          <p:cNvSpPr/>
          <p:nvPr/>
        </p:nvSpPr>
        <p:spPr>
          <a:xfrm>
            <a:off x="105568" y="2241146"/>
            <a:ext cx="1269291" cy="2743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5" action="ppaction://hlinksldjump"/>
            <a:extLst>
              <a:ext uri="{FF2B5EF4-FFF2-40B4-BE49-F238E27FC236}">
                <a16:creationId xmlns:a16="http://schemas.microsoft.com/office/drawing/2014/main" id="{042D2445-C475-47B5-A100-FC38B1CF8615}"/>
              </a:ext>
            </a:extLst>
          </p:cNvPr>
          <p:cNvSpPr/>
          <p:nvPr/>
        </p:nvSpPr>
        <p:spPr>
          <a:xfrm>
            <a:off x="7874709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CE0A991-C19A-4E44-90D2-E5FE705621E2}"/>
              </a:ext>
            </a:extLst>
          </p:cNvPr>
          <p:cNvSpPr/>
          <p:nvPr/>
        </p:nvSpPr>
        <p:spPr>
          <a:xfrm>
            <a:off x="8096978" y="115853"/>
            <a:ext cx="917876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1960s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5AFFA0-F700-4A03-8D77-45B041D518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8124" y="0"/>
            <a:ext cx="4107751" cy="5715000"/>
          </a:xfrm>
          <a:prstGeom prst="rect">
            <a:avLst/>
          </a:prstGeom>
        </p:spPr>
      </p:pic>
      <p:sp>
        <p:nvSpPr>
          <p:cNvPr id="23" name="Arrow: Chevron 22">
            <a:extLst>
              <a:ext uri="{FF2B5EF4-FFF2-40B4-BE49-F238E27FC236}">
                <a16:creationId xmlns:a16="http://schemas.microsoft.com/office/drawing/2014/main" id="{A60BD97E-3F5C-465E-B29D-A559C1C8B5A3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Rectangle 23">
            <a:hlinkClick r:id="rId7" action="ppaction://hlinksldjump"/>
            <a:extLst>
              <a:ext uri="{FF2B5EF4-FFF2-40B4-BE49-F238E27FC236}">
                <a16:creationId xmlns:a16="http://schemas.microsoft.com/office/drawing/2014/main" id="{E79BAEEC-E289-4041-9DEF-91FA9653732E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706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97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EEC6A9-6F67-4474-8288-F3369A8E9A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74" t="3288" r="2241" b="2982"/>
          <a:stretch/>
        </p:blipFill>
        <p:spPr>
          <a:xfrm>
            <a:off x="1526459" y="1136687"/>
            <a:ext cx="6055264" cy="346481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2A75650-CA96-4695-92F9-9BBE71F0F657}"/>
              </a:ext>
            </a:extLst>
          </p:cNvPr>
          <p:cNvSpPr/>
          <p:nvPr/>
        </p:nvSpPr>
        <p:spPr>
          <a:xfrm>
            <a:off x="105568" y="2241146"/>
            <a:ext cx="1269291" cy="2743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042D2445-C475-47B5-A100-FC38B1CF8615}"/>
              </a:ext>
            </a:extLst>
          </p:cNvPr>
          <p:cNvSpPr/>
          <p:nvPr/>
        </p:nvSpPr>
        <p:spPr>
          <a:xfrm>
            <a:off x="7874709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CE0A991-C19A-4E44-90D2-E5FE705621E2}"/>
              </a:ext>
            </a:extLst>
          </p:cNvPr>
          <p:cNvSpPr/>
          <p:nvPr/>
        </p:nvSpPr>
        <p:spPr>
          <a:xfrm>
            <a:off x="8096978" y="115853"/>
            <a:ext cx="917876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1980-90s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AF5B4D8-21BB-4CBD-A6A9-19ECBE9E4566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D8488BE9-2C9F-49B5-93CF-B464C471D0DC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E36EAB1-45DB-4C0F-924C-848C07503D27}"/>
                </a:ext>
              </a:extLst>
            </p:cNvPr>
            <p:cNvSpPr txBox="1"/>
            <p:nvPr/>
          </p:nvSpPr>
          <p:spPr>
            <a:xfrm>
              <a:off x="6580928" y="528338"/>
              <a:ext cx="2002887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THIS IMAGE WAS USED IN 1996 IN A LEAFLET TO ADVERTISE THE FLATS. 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5426D56-B1F8-4E6E-B1BC-8FA6E7F3F0CD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9FA59B4A-1814-44D5-B0DE-91AFB53D6BDC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124AC37-62E4-4B0A-8265-CA0367BCBEAA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3" name="Arrow: Chevron 22">
            <a:extLst>
              <a:ext uri="{FF2B5EF4-FFF2-40B4-BE49-F238E27FC236}">
                <a16:creationId xmlns:a16="http://schemas.microsoft.com/office/drawing/2014/main" id="{5C947787-32F9-4B9B-AB97-EDE720ADB3F1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Rectangle 23">
            <a:hlinkClick r:id="rId7" action="ppaction://hlinksldjump"/>
            <a:extLst>
              <a:ext uri="{FF2B5EF4-FFF2-40B4-BE49-F238E27FC236}">
                <a16:creationId xmlns:a16="http://schemas.microsoft.com/office/drawing/2014/main" id="{1C43218B-1AB1-4E55-9D31-92BC6FB9CD1C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4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700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0EECEA-FDEE-493C-AEA7-E9AF3D90CBC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9144001" cy="5715000"/>
          </a:xfrm>
          <a:prstGeom prst="rect">
            <a:avLst/>
          </a:prstGeom>
        </p:spPr>
      </p:pic>
      <p:pic>
        <p:nvPicPr>
          <p:cNvPr id="4" name="Graphic 3" descr="Home">
            <a:hlinkClick r:id="rId3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>
            <a:hlinkClick r:id="rId6" action="ppaction://hlinksldjump"/>
            <a:extLst>
              <a:ext uri="{FF2B5EF4-FFF2-40B4-BE49-F238E27FC236}">
                <a16:creationId xmlns:a16="http://schemas.microsoft.com/office/drawing/2014/main" id="{2C40CD35-8680-40EE-9F56-AC3C4DC8327B}"/>
              </a:ext>
            </a:extLst>
          </p:cNvPr>
          <p:cNvSpPr/>
          <p:nvPr/>
        </p:nvSpPr>
        <p:spPr>
          <a:xfrm>
            <a:off x="7874709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7" action="ppaction://hlinksldjump"/>
            <a:extLst>
              <a:ext uri="{FF2B5EF4-FFF2-40B4-BE49-F238E27FC236}">
                <a16:creationId xmlns:a16="http://schemas.microsoft.com/office/drawing/2014/main" id="{6116989F-2134-4230-B80D-EBD1CAB3D108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4EA0B5D-C835-42EC-9BA9-78D0214B0982}"/>
              </a:ext>
            </a:extLst>
          </p:cNvPr>
          <p:cNvGrpSpPr/>
          <p:nvPr/>
        </p:nvGrpSpPr>
        <p:grpSpPr>
          <a:xfrm>
            <a:off x="6409510" y="565438"/>
            <a:ext cx="3474117" cy="661626"/>
            <a:chOff x="6540360" y="499605"/>
            <a:chExt cx="3474117" cy="661626"/>
          </a:xfrm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84EB7B3F-738C-41EE-B615-1E7EA7A6EBAB}"/>
                </a:ext>
              </a:extLst>
            </p:cNvPr>
            <p:cNvSpPr/>
            <p:nvPr/>
          </p:nvSpPr>
          <p:spPr>
            <a:xfrm>
              <a:off x="6540360" y="499605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0E78D3B-CB19-4FEA-AB5D-41F3BDEA97EB}"/>
                </a:ext>
              </a:extLst>
            </p:cNvPr>
            <p:cNvSpPr txBox="1"/>
            <p:nvPr/>
          </p:nvSpPr>
          <p:spPr>
            <a:xfrm>
              <a:off x="6580928" y="528338"/>
              <a:ext cx="2291693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THIS FLAT SITS ON A CORNER AND OVERLOOKS THE CITY.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8D96F21-72C3-4964-806A-0256F013E813}"/>
              </a:ext>
            </a:extLst>
          </p:cNvPr>
          <p:cNvGrpSpPr/>
          <p:nvPr/>
        </p:nvGrpSpPr>
        <p:grpSpPr>
          <a:xfrm>
            <a:off x="8689911" y="587290"/>
            <a:ext cx="430794" cy="584775"/>
            <a:chOff x="8703157" y="578677"/>
            <a:chExt cx="430794" cy="584775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EC19EE9F-68BB-44A4-B689-D56696E1D532}"/>
                </a:ext>
              </a:extLst>
            </p:cNvPr>
            <p:cNvSpPr/>
            <p:nvPr/>
          </p:nvSpPr>
          <p:spPr>
            <a:xfrm>
              <a:off x="8703157" y="656038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9E95940-8273-473C-AED9-360A77358326}"/>
                </a:ext>
              </a:extLst>
            </p:cNvPr>
            <p:cNvSpPr txBox="1"/>
            <p:nvPr/>
          </p:nvSpPr>
          <p:spPr>
            <a:xfrm>
              <a:off x="8759198" y="578677"/>
              <a:ext cx="3747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i</a:t>
              </a:r>
            </a:p>
          </p:txBody>
        </p:sp>
      </p:grp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E3D1427-514E-4590-A670-101FC5A689D5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2020</a:t>
            </a:r>
          </a:p>
        </p:txBody>
      </p:sp>
    </p:spTree>
    <p:extLst>
      <p:ext uri="{BB962C8B-B14F-4D97-AF65-F5344CB8AC3E}">
        <p14:creationId xmlns:p14="http://schemas.microsoft.com/office/powerpoint/2010/main" val="12555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10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9B60E2-02FF-444F-B44E-BFE37BB098B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68070" y="0"/>
            <a:ext cx="4407860" cy="5715000"/>
          </a:xfrm>
          <a:prstGeom prst="rect">
            <a:avLst/>
          </a:prstGeom>
        </p:spPr>
      </p:pic>
      <p:sp>
        <p:nvSpPr>
          <p:cNvPr id="6" name="Rectangle 5">
            <a:hlinkClick r:id="rId6" action="ppaction://hlinksldjump"/>
            <a:extLst>
              <a:ext uri="{FF2B5EF4-FFF2-40B4-BE49-F238E27FC236}">
                <a16:creationId xmlns:a16="http://schemas.microsoft.com/office/drawing/2014/main" id="{BBBB37A2-5E91-40C1-9AC5-2B4DF8471412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7" action="ppaction://hlinksldjump"/>
            <a:extLst>
              <a:ext uri="{FF2B5EF4-FFF2-40B4-BE49-F238E27FC236}">
                <a16:creationId xmlns:a16="http://schemas.microsoft.com/office/drawing/2014/main" id="{4A67AE81-F134-4D44-991A-8D646ACE714C}"/>
              </a:ext>
            </a:extLst>
          </p:cNvPr>
          <p:cNvSpPr/>
          <p:nvPr/>
        </p:nvSpPr>
        <p:spPr>
          <a:xfrm>
            <a:off x="7874709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2D1A2DF-D3D9-4493-A810-E3E64DA76226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2020</a:t>
            </a:r>
          </a:p>
        </p:txBody>
      </p:sp>
    </p:spTree>
    <p:extLst>
      <p:ext uri="{BB962C8B-B14F-4D97-AF65-F5344CB8AC3E}">
        <p14:creationId xmlns:p14="http://schemas.microsoft.com/office/powerpoint/2010/main" val="127861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8CE77DCF-570D-47DB-90A5-FE40A5E6AC61}"/>
              </a:ext>
            </a:extLst>
          </p:cNvPr>
          <p:cNvSpPr/>
          <p:nvPr/>
        </p:nvSpPr>
        <p:spPr>
          <a:xfrm>
            <a:off x="8684157" y="3067507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289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Home">
            <a:hlinkClick r:id="rId2" action="ppaction://hlinksldjump"/>
            <a:extLst>
              <a:ext uri="{FF2B5EF4-FFF2-40B4-BE49-F238E27FC236}">
                <a16:creationId xmlns:a16="http://schemas.microsoft.com/office/drawing/2014/main" id="{6CC5CF76-88FB-4A46-8FDB-58B89BB3E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730" y="154756"/>
            <a:ext cx="685800" cy="685800"/>
          </a:xfrm>
          <a:prstGeom prst="rect">
            <a:avLst/>
          </a:prstGeom>
          <a:effectLst>
            <a:glow rad="101600">
              <a:schemeClr val="tx1">
                <a:alpha val="60000"/>
              </a:schemeClr>
            </a:glow>
          </a:effectLst>
        </p:spPr>
      </p:pic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8649A107-123A-4478-AF3A-EF0DDB6763CF}"/>
              </a:ext>
            </a:extLst>
          </p:cNvPr>
          <p:cNvSpPr/>
          <p:nvPr/>
        </p:nvSpPr>
        <p:spPr>
          <a:xfrm rot="10961837">
            <a:off x="172299" y="3067508"/>
            <a:ext cx="292658" cy="545239"/>
          </a:xfrm>
          <a:prstGeom prst="chevron">
            <a:avLst>
              <a:gd name="adj" fmla="val 75000"/>
            </a:avLst>
          </a:prstGeom>
          <a:solidFill>
            <a:srgbClr val="F0813C"/>
          </a:solidFill>
          <a:ln>
            <a:noFill/>
          </a:ln>
          <a:effectLst>
            <a:glow rad="228600">
              <a:schemeClr val="tx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8BC8F7-6FAB-4FB2-88FE-B3574B7CF2A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4500" y="0"/>
            <a:ext cx="5715000" cy="5715000"/>
          </a:xfrm>
          <a:prstGeom prst="rect">
            <a:avLst/>
          </a:prstGeom>
        </p:spPr>
      </p:pic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31ABBB5B-F50B-431F-B2F7-D0487085CB5F}"/>
              </a:ext>
            </a:extLst>
          </p:cNvPr>
          <p:cNvSpPr/>
          <p:nvPr/>
        </p:nvSpPr>
        <p:spPr>
          <a:xfrm>
            <a:off x="-1" y="1968526"/>
            <a:ext cx="1269291" cy="274320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1DFD5FE-102E-4BFD-AF29-DB0BAA993F15}"/>
              </a:ext>
            </a:extLst>
          </p:cNvPr>
          <p:cNvGrpSpPr/>
          <p:nvPr/>
        </p:nvGrpSpPr>
        <p:grpSpPr>
          <a:xfrm>
            <a:off x="6409509" y="1378205"/>
            <a:ext cx="3474117" cy="795370"/>
            <a:chOff x="6496952" y="1199533"/>
            <a:chExt cx="3474117" cy="795370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E508477E-0B36-4BA0-8678-50CEBDB75A66}"/>
                </a:ext>
              </a:extLst>
            </p:cNvPr>
            <p:cNvSpPr/>
            <p:nvPr/>
          </p:nvSpPr>
          <p:spPr>
            <a:xfrm>
              <a:off x="6496952" y="1199533"/>
              <a:ext cx="3474117" cy="661626"/>
            </a:xfrm>
            <a:prstGeom prst="roundRect">
              <a:avLst/>
            </a:prstGeom>
            <a:solidFill>
              <a:srgbClr val="000000">
                <a:alpha val="69804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53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2C7DD35-EDF0-46B9-9090-3A9A10DFA87F}"/>
                </a:ext>
              </a:extLst>
            </p:cNvPr>
            <p:cNvSpPr txBox="1"/>
            <p:nvPr/>
          </p:nvSpPr>
          <p:spPr>
            <a:xfrm>
              <a:off x="6540297" y="1225462"/>
              <a:ext cx="193350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HOW IS THIS KITCHEN DIFFERENT TO WHAT WOULD HAVE BEEN HERE IN THE 1960s?</a:t>
              </a:r>
            </a:p>
            <a:p>
              <a:endParaRPr lang="en-GB" sz="11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BF88048-DE8C-458B-8919-1F7C28DCC3BC}"/>
              </a:ext>
            </a:extLst>
          </p:cNvPr>
          <p:cNvGrpSpPr/>
          <p:nvPr/>
        </p:nvGrpSpPr>
        <p:grpSpPr>
          <a:xfrm>
            <a:off x="8699056" y="1452250"/>
            <a:ext cx="378933" cy="507831"/>
            <a:chOff x="8699056" y="1452250"/>
            <a:chExt cx="378933" cy="507831"/>
          </a:xfrm>
        </p:grpSpPr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FCF7A480-A758-44E6-B05F-8AF8A11E8935}"/>
                </a:ext>
              </a:extLst>
            </p:cNvPr>
            <p:cNvSpPr/>
            <p:nvPr/>
          </p:nvSpPr>
          <p:spPr>
            <a:xfrm>
              <a:off x="8699056" y="1469649"/>
              <a:ext cx="374752" cy="472036"/>
            </a:xfrm>
            <a:prstGeom prst="roundRect">
              <a:avLst/>
            </a:prstGeom>
            <a:solidFill>
              <a:srgbClr val="000000">
                <a:alpha val="52157"/>
              </a:srgbClr>
            </a:solidFill>
            <a:ln w="19050">
              <a:solidFill>
                <a:srgbClr val="F08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A511368-107E-47E0-BA7B-F7DE13258D73}"/>
                </a:ext>
              </a:extLst>
            </p:cNvPr>
            <p:cNvSpPr txBox="1"/>
            <p:nvPr/>
          </p:nvSpPr>
          <p:spPr>
            <a:xfrm>
              <a:off x="8703236" y="1452250"/>
              <a:ext cx="37475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700" b="1" dirty="0">
                  <a:solidFill>
                    <a:srgbClr val="F0813C"/>
                  </a:solidFill>
                  <a:latin typeface="Agency FB" panose="020B0503020202020204" pitchFamily="34" charset="0"/>
                </a:rPr>
                <a:t>Q</a:t>
              </a:r>
            </a:p>
          </p:txBody>
        </p:sp>
      </p:grp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49EE9B4-0DEC-41AD-BB9F-172990655186}"/>
              </a:ext>
            </a:extLst>
          </p:cNvPr>
          <p:cNvSpPr/>
          <p:nvPr/>
        </p:nvSpPr>
        <p:spPr>
          <a:xfrm>
            <a:off x="8348754" y="115853"/>
            <a:ext cx="666099" cy="292673"/>
          </a:xfrm>
          <a:prstGeom prst="roundRect">
            <a:avLst>
              <a:gd name="adj" fmla="val 16667"/>
            </a:avLst>
          </a:pr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gency FB" panose="020B0503020202020204" pitchFamily="34" charset="0"/>
              </a:rPr>
              <a:t>2020</a:t>
            </a:r>
          </a:p>
        </p:txBody>
      </p:sp>
    </p:spTree>
    <p:extLst>
      <p:ext uri="{BB962C8B-B14F-4D97-AF65-F5344CB8AC3E}">
        <p14:creationId xmlns:p14="http://schemas.microsoft.com/office/powerpoint/2010/main" val="2770214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579D13-762E-40C8-AC87-701775F328EA}"/>
              </a:ext>
            </a:extLst>
          </p:cNvPr>
          <p:cNvSpPr txBox="1"/>
          <p:nvPr/>
        </p:nvSpPr>
        <p:spPr>
          <a:xfrm>
            <a:off x="528638" y="350056"/>
            <a:ext cx="8251031" cy="528637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r>
              <a:rPr lang="en-GB" sz="600" dirty="0"/>
              <a:t>Slide </a:t>
            </a:r>
          </a:p>
          <a:p>
            <a:r>
              <a:rPr lang="en-GB" sz="600" dirty="0"/>
              <a:t>1.Home screen image created by Josie Wallace</a:t>
            </a:r>
          </a:p>
          <a:p>
            <a:r>
              <a:rPr lang="en-US" sz="600" dirty="0"/>
              <a:t>2.Sheffield Archives and Local Studies Library. www.picturesheffield.com (s21985)</a:t>
            </a:r>
          </a:p>
          <a:p>
            <a:r>
              <a:rPr lang="en-US" sz="600" dirty="0"/>
              <a:t>3.	.</a:t>
            </a:r>
          </a:p>
          <a:p>
            <a:r>
              <a:rPr lang="en-US" sz="600" dirty="0"/>
              <a:t>4.Sheffield Archives and Local Studies Library. www.picturesheffield.com (s21983)</a:t>
            </a:r>
          </a:p>
          <a:p>
            <a:r>
              <a:rPr lang="en-US" sz="600" dirty="0"/>
              <a:t>5.	.</a:t>
            </a:r>
          </a:p>
          <a:p>
            <a:r>
              <a:rPr lang="en-US" sz="600" dirty="0"/>
              <a:t>6.Sheffield Archives and Local Studies Library. www.picturesheffield.com(t00325) </a:t>
            </a:r>
          </a:p>
          <a:p>
            <a:r>
              <a:rPr lang="en-US" sz="600" dirty="0"/>
              <a:t>7.	.</a:t>
            </a:r>
          </a:p>
          <a:p>
            <a:r>
              <a:rPr lang="en-US" sz="600" dirty="0"/>
              <a:t>8.Sheffield Archives and Local Studies Library. www.picturesheffield.com (s21877)</a:t>
            </a:r>
          </a:p>
          <a:p>
            <a:r>
              <a:rPr lang="en-US" sz="600" dirty="0"/>
              <a:t>9.	.</a:t>
            </a:r>
          </a:p>
          <a:p>
            <a:r>
              <a:rPr lang="en-US" sz="600" dirty="0"/>
              <a:t>10.Sheffield Archives and Local Studies Library. www.picturesheffield.com (s21984)</a:t>
            </a:r>
          </a:p>
          <a:p>
            <a:r>
              <a:rPr lang="en-US" sz="600" dirty="0"/>
              <a:t>11.	.</a:t>
            </a:r>
          </a:p>
          <a:p>
            <a:r>
              <a:rPr lang="en-US" sz="600" dirty="0"/>
              <a:t>12.Photo taken by Josie Wallace</a:t>
            </a:r>
          </a:p>
          <a:p>
            <a:r>
              <a:rPr lang="en-US" sz="600" dirty="0"/>
              <a:t>13.	.</a:t>
            </a:r>
          </a:p>
          <a:p>
            <a:r>
              <a:rPr lang="en-US" sz="600" dirty="0"/>
              <a:t>14.Sheffield Archives and Local Studies Library. www.picturesheffield.com</a:t>
            </a:r>
          </a:p>
          <a:p>
            <a:r>
              <a:rPr lang="en-US" sz="600" dirty="0"/>
              <a:t>15.	.</a:t>
            </a:r>
          </a:p>
          <a:p>
            <a:r>
              <a:rPr lang="en-US" sz="600" dirty="0"/>
              <a:t>16.Sheffield Archives and Local Studies Library. www.picturesheffield.com</a:t>
            </a:r>
          </a:p>
          <a:p>
            <a:r>
              <a:rPr lang="en-US" sz="600" dirty="0"/>
              <a:t>17.	.</a:t>
            </a:r>
          </a:p>
          <a:p>
            <a:r>
              <a:rPr lang="en-US" sz="600" dirty="0"/>
              <a:t>18.Sheffield Archives and Local Studies Library. www.picturesheffield.com</a:t>
            </a:r>
          </a:p>
          <a:p>
            <a:r>
              <a:rPr lang="en-US" sz="600" dirty="0"/>
              <a:t>19.Photo taken by Josie Wallace</a:t>
            </a:r>
          </a:p>
          <a:p>
            <a:r>
              <a:rPr lang="en-US" sz="600" dirty="0"/>
              <a:t>20.	.</a:t>
            </a:r>
          </a:p>
          <a:p>
            <a:r>
              <a:rPr lang="en-US" sz="600" dirty="0"/>
              <a:t>21.Sheffield Archives and Local Studies Library. www.picturesheffield.com (u05474)</a:t>
            </a:r>
          </a:p>
          <a:p>
            <a:r>
              <a:rPr lang="en-US" sz="600" dirty="0"/>
              <a:t>22.	.</a:t>
            </a:r>
          </a:p>
          <a:p>
            <a:r>
              <a:rPr lang="en-US" sz="600" dirty="0"/>
              <a:t>23.Film: Permission for use granted by </a:t>
            </a:r>
            <a:r>
              <a:rPr lang="en-US" sz="600" dirty="0" err="1"/>
              <a:t>HumanVR</a:t>
            </a:r>
            <a:r>
              <a:rPr lang="en-US" sz="600" dirty="0"/>
              <a:t> and Urban Splash</a:t>
            </a:r>
          </a:p>
          <a:p>
            <a:r>
              <a:rPr lang="en-US" sz="600" dirty="0"/>
              <a:t>24.	.</a:t>
            </a:r>
          </a:p>
          <a:p>
            <a:r>
              <a:rPr lang="en-US" sz="600" dirty="0"/>
              <a:t>25.Image created by Josie Wallace with flyers gathered by Nick </a:t>
            </a:r>
            <a:r>
              <a:rPr lang="en-US" sz="600" dirty="0" err="1"/>
              <a:t>Bax</a:t>
            </a:r>
            <a:r>
              <a:rPr lang="en-US" sz="600" dirty="0"/>
              <a:t> of </a:t>
            </a:r>
            <a:r>
              <a:rPr lang="en-US" sz="600" dirty="0" err="1"/>
              <a:t>HumanVR</a:t>
            </a:r>
            <a:endParaRPr lang="en-US" sz="600" dirty="0"/>
          </a:p>
          <a:p>
            <a:r>
              <a:rPr lang="en-US" sz="600" dirty="0"/>
              <a:t>26..</a:t>
            </a:r>
          </a:p>
          <a:p>
            <a:r>
              <a:rPr lang="en-US" sz="600" dirty="0"/>
              <a:t>27.Image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28.Image taken by Josie Wallace </a:t>
            </a:r>
          </a:p>
          <a:p>
            <a:r>
              <a:rPr lang="en-US" sz="600" dirty="0"/>
              <a:t>29.	.</a:t>
            </a:r>
          </a:p>
          <a:p>
            <a:r>
              <a:rPr lang="en-US" sz="600" dirty="0"/>
              <a:t>30.Image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31.	</a:t>
            </a:r>
          </a:p>
          <a:p>
            <a:r>
              <a:rPr lang="en-US" sz="600" dirty="0"/>
              <a:t>32.Image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33.	</a:t>
            </a:r>
          </a:p>
          <a:p>
            <a:r>
              <a:rPr lang="en-US" sz="600" dirty="0"/>
              <a:t>34.Film: Permission for use granted by </a:t>
            </a:r>
            <a:r>
              <a:rPr lang="en-US" sz="600" dirty="0" err="1"/>
              <a:t>HumanVR</a:t>
            </a:r>
            <a:r>
              <a:rPr lang="en-US" sz="600" dirty="0"/>
              <a:t> and Urban Splash</a:t>
            </a:r>
          </a:p>
          <a:p>
            <a:r>
              <a:rPr lang="en-US" sz="600" dirty="0"/>
              <a:t>35.	.</a:t>
            </a:r>
          </a:p>
          <a:p>
            <a:r>
              <a:rPr lang="en-US" sz="600" dirty="0"/>
              <a:t>36. 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37.	</a:t>
            </a:r>
          </a:p>
          <a:p>
            <a:r>
              <a:rPr lang="en-US" sz="600" dirty="0"/>
              <a:t>38.Film: Permission for use granted by </a:t>
            </a:r>
            <a:r>
              <a:rPr lang="en-US" sz="600" dirty="0" err="1"/>
              <a:t>HumanVR</a:t>
            </a:r>
            <a:r>
              <a:rPr lang="en-US" sz="600" dirty="0"/>
              <a:t> and Urban Splash</a:t>
            </a:r>
          </a:p>
          <a:p>
            <a:r>
              <a:rPr lang="en-US" sz="600" dirty="0"/>
              <a:t>39.	</a:t>
            </a:r>
          </a:p>
          <a:p>
            <a:r>
              <a:rPr lang="en-US" sz="600" dirty="0"/>
              <a:t>40.Image of flyer, permission granted by </a:t>
            </a:r>
            <a:r>
              <a:rPr lang="en-US" sz="600" dirty="0" err="1"/>
              <a:t>HumanVR</a:t>
            </a:r>
            <a:endParaRPr lang="en-US" sz="600" dirty="0"/>
          </a:p>
          <a:p>
            <a:r>
              <a:rPr lang="en-US" sz="600" dirty="0"/>
              <a:t>41.	.</a:t>
            </a:r>
          </a:p>
          <a:p>
            <a:r>
              <a:rPr lang="en-US" sz="600" dirty="0"/>
              <a:t>42.Image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43.	.</a:t>
            </a:r>
          </a:p>
          <a:p>
            <a:r>
              <a:rPr lang="en-US" sz="600" dirty="0"/>
              <a:t>44.Image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45.Sheffield Archives and Local Studies Library. www.picturesheffield.com (s27818)</a:t>
            </a:r>
          </a:p>
          <a:p>
            <a:r>
              <a:rPr lang="en-US" sz="600" dirty="0"/>
              <a:t>46.	</a:t>
            </a:r>
          </a:p>
          <a:p>
            <a:r>
              <a:rPr lang="en-US" sz="600" dirty="0"/>
              <a:t>47.Image taken and permission granted by </a:t>
            </a:r>
            <a:r>
              <a:rPr lang="en-US" sz="600" dirty="0" err="1"/>
              <a:t>UrbanSplash</a:t>
            </a:r>
            <a:r>
              <a:rPr lang="en-US" sz="600" dirty="0"/>
              <a:t>, edited by Josie Wallace</a:t>
            </a:r>
          </a:p>
          <a:p>
            <a:r>
              <a:rPr lang="en-US" sz="600" dirty="0"/>
              <a:t>48.	</a:t>
            </a:r>
          </a:p>
          <a:p>
            <a:r>
              <a:rPr lang="en-US" sz="600" dirty="0"/>
              <a:t>49.Film: Permission for use granted by </a:t>
            </a:r>
            <a:r>
              <a:rPr lang="en-US" sz="600" dirty="0" err="1"/>
              <a:t>HumanVR</a:t>
            </a:r>
            <a:r>
              <a:rPr lang="en-US" sz="600" dirty="0"/>
              <a:t> and Urban Splash</a:t>
            </a:r>
          </a:p>
          <a:p>
            <a:r>
              <a:rPr lang="en-US" sz="600" dirty="0"/>
              <a:t>50.	</a:t>
            </a:r>
          </a:p>
          <a:p>
            <a:r>
              <a:rPr lang="en-US" sz="600" dirty="0"/>
              <a:t>51.Sheffield Archives and Local Studies Library. www.picturesheffield.com (s00671)</a:t>
            </a:r>
          </a:p>
          <a:p>
            <a:r>
              <a:rPr lang="en-US" sz="600" dirty="0"/>
              <a:t>52.	.</a:t>
            </a:r>
          </a:p>
          <a:p>
            <a:r>
              <a:rPr lang="en-US" sz="600" dirty="0"/>
              <a:t>53.Sheffield Archives and Local Studies Library. www.picturesheffield.com (s00787)</a:t>
            </a:r>
          </a:p>
          <a:p>
            <a:r>
              <a:rPr lang="en-US" sz="600" dirty="0"/>
              <a:t>54.	.</a:t>
            </a:r>
          </a:p>
          <a:p>
            <a:r>
              <a:rPr lang="en-US" sz="600" dirty="0"/>
              <a:t>55.Sheffield Archives and Local Studies Library. www.picturesheffield.com (u07463)</a:t>
            </a:r>
          </a:p>
          <a:p>
            <a:r>
              <a:rPr lang="en-US" sz="600" dirty="0"/>
              <a:t>56.	.</a:t>
            </a:r>
          </a:p>
          <a:p>
            <a:r>
              <a:rPr lang="en-US" sz="600" dirty="0"/>
              <a:t>57.Film: Permission for use granted by </a:t>
            </a:r>
            <a:r>
              <a:rPr lang="en-US" sz="600" dirty="0" err="1"/>
              <a:t>HumanVR</a:t>
            </a:r>
            <a:r>
              <a:rPr lang="en-US" sz="600" dirty="0"/>
              <a:t> and Urban Splash</a:t>
            </a:r>
          </a:p>
          <a:p>
            <a:r>
              <a:rPr lang="en-US" sz="600" dirty="0"/>
              <a:t>58.Sheffield Archives and Local Studies Library. www.picturesheffield.com (s00664)</a:t>
            </a:r>
          </a:p>
          <a:p>
            <a:r>
              <a:rPr lang="en-US" sz="600" dirty="0"/>
              <a:t>59.	.</a:t>
            </a:r>
          </a:p>
          <a:p>
            <a:r>
              <a:rPr lang="en-US" sz="600" dirty="0"/>
              <a:t>60.Sheffield Archives and Local Studies Library. www.picturesheffield.com</a:t>
            </a:r>
          </a:p>
          <a:p>
            <a:r>
              <a:rPr lang="en-US" sz="600" dirty="0"/>
              <a:t>61.	.</a:t>
            </a:r>
          </a:p>
          <a:p>
            <a:r>
              <a:rPr lang="en-US" sz="600" dirty="0"/>
              <a:t>62.Sheffield Archives and Local Studies Library. www.picturesheffield.com (s22899)</a:t>
            </a:r>
          </a:p>
          <a:p>
            <a:r>
              <a:rPr lang="en-US" sz="600" dirty="0"/>
              <a:t>63.	.</a:t>
            </a:r>
          </a:p>
          <a:p>
            <a:r>
              <a:rPr lang="en-US" sz="600" dirty="0"/>
              <a:t>64.Sheffield Archives and Local Studies Library. www.picturesheffield.com (u05080)</a:t>
            </a:r>
          </a:p>
          <a:p>
            <a:r>
              <a:rPr lang="en-US" sz="600" dirty="0"/>
              <a:t>65.	.</a:t>
            </a:r>
          </a:p>
          <a:p>
            <a:r>
              <a:rPr lang="en-US" sz="600" dirty="0"/>
              <a:t>66.Sheffield Archives and Local Studies Library. www.picturesheffield.com (w01141)</a:t>
            </a:r>
          </a:p>
          <a:p>
            <a:r>
              <a:rPr lang="en-US" sz="600" dirty="0"/>
              <a:t>67.	.</a:t>
            </a:r>
          </a:p>
          <a:p>
            <a:r>
              <a:rPr lang="en-US" sz="600" dirty="0"/>
              <a:t>68.Film: Permission for use granted by </a:t>
            </a:r>
            <a:r>
              <a:rPr lang="en-US" sz="600" dirty="0" err="1"/>
              <a:t>HumanVR</a:t>
            </a:r>
            <a:r>
              <a:rPr lang="en-US" sz="600" dirty="0"/>
              <a:t> and Urban Splash</a:t>
            </a:r>
          </a:p>
          <a:p>
            <a:r>
              <a:rPr lang="en-US" sz="600" dirty="0"/>
              <a:t>69.	.</a:t>
            </a:r>
          </a:p>
          <a:p>
            <a:r>
              <a:rPr lang="en-US" sz="600" dirty="0"/>
              <a:t>70.Image taken and permission granted by </a:t>
            </a:r>
            <a:r>
              <a:rPr lang="en-US" sz="600" dirty="0" err="1"/>
              <a:t>UrbanSplash</a:t>
            </a:r>
            <a:r>
              <a:rPr lang="en-US" sz="600" dirty="0"/>
              <a:t>, edited by Josie Wallace</a:t>
            </a:r>
          </a:p>
          <a:p>
            <a:r>
              <a:rPr lang="en-US" sz="600" dirty="0"/>
              <a:t>71.	.</a:t>
            </a:r>
          </a:p>
          <a:p>
            <a:r>
              <a:rPr lang="en-US" sz="600" dirty="0"/>
              <a:t>72.Image taken by Josie Wallace</a:t>
            </a:r>
          </a:p>
          <a:p>
            <a:r>
              <a:rPr lang="en-US" sz="600" dirty="0"/>
              <a:t>73.	.</a:t>
            </a:r>
          </a:p>
          <a:p>
            <a:r>
              <a:rPr lang="en-US" sz="600" dirty="0"/>
              <a:t>74.Image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75.	.</a:t>
            </a:r>
          </a:p>
          <a:p>
            <a:r>
              <a:rPr lang="en-US" sz="600" dirty="0"/>
              <a:t>76.Sheffield Archives and Local Studies Library. www.picturesheffield.com</a:t>
            </a:r>
          </a:p>
          <a:p>
            <a:r>
              <a:rPr lang="en-US" sz="600" dirty="0"/>
              <a:t>77.	.</a:t>
            </a:r>
          </a:p>
          <a:p>
            <a:r>
              <a:rPr lang="en-US" sz="600" dirty="0"/>
              <a:t>78.Sheffield Archives and Local Studies Library. www.picturesheffield.com</a:t>
            </a:r>
          </a:p>
          <a:p>
            <a:r>
              <a:rPr lang="en-US" sz="600" dirty="0"/>
              <a:t>79.	.</a:t>
            </a:r>
          </a:p>
          <a:p>
            <a:r>
              <a:rPr lang="en-US" sz="600" dirty="0"/>
              <a:t>80.Film: Permission for use granted by </a:t>
            </a:r>
            <a:r>
              <a:rPr lang="en-US" sz="600" dirty="0" err="1"/>
              <a:t>HumanVR</a:t>
            </a:r>
            <a:r>
              <a:rPr lang="en-US" sz="600" dirty="0"/>
              <a:t> and Urban Splash</a:t>
            </a:r>
          </a:p>
          <a:p>
            <a:r>
              <a:rPr lang="en-US" sz="600" dirty="0"/>
              <a:t>81.	.</a:t>
            </a:r>
          </a:p>
          <a:p>
            <a:r>
              <a:rPr lang="en-US" sz="600" dirty="0"/>
              <a:t>82.Image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83.	.</a:t>
            </a:r>
          </a:p>
          <a:p>
            <a:r>
              <a:rPr lang="en-US" sz="600" dirty="0"/>
              <a:t>84.Image taken and permission granted by </a:t>
            </a:r>
            <a:r>
              <a:rPr lang="en-US" sz="600" dirty="0" err="1"/>
              <a:t>UrbanSplash</a:t>
            </a:r>
            <a:r>
              <a:rPr lang="en-US" sz="600" dirty="0"/>
              <a:t>, edited by Josie Wallace</a:t>
            </a:r>
          </a:p>
          <a:p>
            <a:r>
              <a:rPr lang="en-US" sz="600" dirty="0"/>
              <a:t>85.	.</a:t>
            </a:r>
          </a:p>
          <a:p>
            <a:r>
              <a:rPr lang="en-US" sz="600" dirty="0"/>
              <a:t>86.Image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87.	.</a:t>
            </a:r>
          </a:p>
          <a:p>
            <a:r>
              <a:rPr lang="en-US" sz="600" dirty="0"/>
              <a:t>88.Image taken and permission granted by </a:t>
            </a:r>
            <a:r>
              <a:rPr lang="en-US" sz="600" dirty="0" err="1"/>
              <a:t>UrbanSplash</a:t>
            </a:r>
            <a:endParaRPr lang="en-US" sz="600" dirty="0"/>
          </a:p>
          <a:p>
            <a:r>
              <a:rPr lang="en-US" sz="600" dirty="0"/>
              <a:t>89.	.</a:t>
            </a:r>
          </a:p>
          <a:p>
            <a:r>
              <a:rPr lang="en-US" sz="600" dirty="0"/>
              <a:t>90.Sheffield Newspapers Ltd, accessed via Sheffield Archives and Local Studies Library. www.picturesheffield.com (s32957)</a:t>
            </a:r>
          </a:p>
          <a:p>
            <a:r>
              <a:rPr lang="en-US" sz="600" dirty="0"/>
              <a:t>91.Image permission granted by S1 </a:t>
            </a:r>
            <a:r>
              <a:rPr lang="en-US" sz="600" dirty="0" err="1"/>
              <a:t>artspace</a:t>
            </a:r>
            <a:r>
              <a:rPr lang="en-US" sz="600" dirty="0"/>
              <a:t>, https://www.s1artspace.org/visit/</a:t>
            </a:r>
          </a:p>
          <a:p>
            <a:r>
              <a:rPr lang="en-US" sz="600" dirty="0"/>
              <a:t>92.	.</a:t>
            </a:r>
          </a:p>
          <a:p>
            <a:r>
              <a:rPr lang="en-US" sz="600" dirty="0"/>
              <a:t>93.Photo taken by Josie Wallace </a:t>
            </a:r>
          </a:p>
          <a:p>
            <a:r>
              <a:rPr lang="en-US" sz="600" dirty="0"/>
              <a:t>94.	.</a:t>
            </a:r>
          </a:p>
          <a:p>
            <a:r>
              <a:rPr lang="en-US" sz="600" dirty="0"/>
              <a:t>95.Sheffield Newspapers Ltd, accessed via Sheffield Archives and Local Studies Library. www.picturesheffield.com (s22886)</a:t>
            </a:r>
          </a:p>
          <a:p>
            <a:r>
              <a:rPr lang="en-US" sz="600" dirty="0"/>
              <a:t>96.	.</a:t>
            </a:r>
          </a:p>
          <a:p>
            <a:r>
              <a:rPr lang="en-US" sz="600" dirty="0"/>
              <a:t>97.Photo taken by Josie Wallace</a:t>
            </a:r>
          </a:p>
          <a:p>
            <a:r>
              <a:rPr lang="en-US" sz="600" dirty="0"/>
              <a:t>98.	. </a:t>
            </a:r>
          </a:p>
          <a:p>
            <a:r>
              <a:rPr lang="en-US" sz="600" dirty="0"/>
              <a:t>99.Image permission granted by S1 </a:t>
            </a:r>
            <a:r>
              <a:rPr lang="en-US" sz="600" dirty="0" err="1"/>
              <a:t>artspace</a:t>
            </a:r>
            <a:r>
              <a:rPr lang="en-US" sz="600" dirty="0"/>
              <a:t>, https://www.s1artspace.org/visit/</a:t>
            </a:r>
          </a:p>
          <a:p>
            <a:r>
              <a:rPr lang="en-US" sz="600" dirty="0"/>
              <a:t>100.	</a:t>
            </a:r>
          </a:p>
          <a:p>
            <a:r>
              <a:rPr lang="en-US" sz="600" dirty="0"/>
              <a:t>101.Permission granted by Carmody </a:t>
            </a:r>
            <a:r>
              <a:rPr lang="en-US" sz="600" dirty="0" err="1"/>
              <a:t>Groake</a:t>
            </a:r>
            <a:r>
              <a:rPr lang="en-US" sz="600" dirty="0"/>
              <a:t>, accessed https://www.carmodygroarke.com/park-hill-arts-space/</a:t>
            </a:r>
          </a:p>
          <a:p>
            <a:r>
              <a:rPr lang="en-US" sz="600" dirty="0"/>
              <a:t>102.	.</a:t>
            </a:r>
          </a:p>
          <a:p>
            <a:r>
              <a:rPr lang="en-US" sz="600" dirty="0"/>
              <a:t>103.Sheffield Newspapers Ltd, accessed via Sheffield Archives and Local Studies Library</a:t>
            </a:r>
          </a:p>
          <a:p>
            <a:r>
              <a:rPr lang="en-US" sz="600" dirty="0"/>
              <a:t>104.	.</a:t>
            </a:r>
          </a:p>
          <a:p>
            <a:r>
              <a:rPr lang="en-US" sz="600" dirty="0"/>
              <a:t>105.Sheffield Newspapers Ltd, accessed via Sheffield Archives and Local Studies Library</a:t>
            </a:r>
          </a:p>
          <a:p>
            <a:r>
              <a:rPr lang="en-US" sz="600" dirty="0"/>
              <a:t>106.	.</a:t>
            </a:r>
          </a:p>
          <a:p>
            <a:r>
              <a:rPr lang="en-US" sz="600" dirty="0"/>
              <a:t>107.Sheffield Newspapers Ltd, accessed via Sheffield Archives and Local Studies Library</a:t>
            </a:r>
          </a:p>
          <a:p>
            <a:r>
              <a:rPr lang="en-US" sz="600" dirty="0"/>
              <a:t>108.	.</a:t>
            </a:r>
          </a:p>
          <a:p>
            <a:r>
              <a:rPr lang="en-US" sz="600" dirty="0"/>
              <a:t>109.Sheffield Newspapers Ltd, accessed via Sheffield Archives and Local Studies Library</a:t>
            </a:r>
          </a:p>
          <a:p>
            <a:r>
              <a:rPr lang="en-US" sz="600" dirty="0"/>
              <a:t>110.	.</a:t>
            </a:r>
          </a:p>
          <a:p>
            <a:r>
              <a:rPr lang="en-US" sz="600" dirty="0"/>
              <a:t>111.Sheffield Newspapers Ltd, accessed via Sheffield Archives and Local Studies Library</a:t>
            </a:r>
          </a:p>
          <a:p>
            <a:r>
              <a:rPr lang="en-US" sz="600" dirty="0"/>
              <a:t>112.	.</a:t>
            </a:r>
          </a:p>
          <a:p>
            <a:r>
              <a:rPr lang="en-US" sz="600" dirty="0"/>
              <a:t>113.Park Hill Estate Office pamphlet, 1996.</a:t>
            </a:r>
          </a:p>
          <a:p>
            <a:r>
              <a:rPr lang="en-US" sz="600" dirty="0"/>
              <a:t>114.	.</a:t>
            </a:r>
          </a:p>
          <a:p>
            <a:r>
              <a:rPr lang="en-US" sz="600" dirty="0"/>
              <a:t>115.Photo taken by Josie Wallace with permission from the home owner.</a:t>
            </a:r>
          </a:p>
          <a:p>
            <a:r>
              <a:rPr lang="en-US" sz="600" dirty="0"/>
              <a:t>116.	.</a:t>
            </a:r>
          </a:p>
          <a:p>
            <a:r>
              <a:rPr lang="en-US" sz="600" dirty="0"/>
              <a:t>117.Photo taken by Josie Wallace with permission from the home owner.</a:t>
            </a:r>
          </a:p>
          <a:p>
            <a:r>
              <a:rPr lang="en-US" sz="600" dirty="0"/>
              <a:t>118.	.</a:t>
            </a:r>
          </a:p>
          <a:p>
            <a:r>
              <a:rPr lang="en-US" sz="600" dirty="0"/>
              <a:t>119.Photo taken by Josie Wallace with permission from the home owner.</a:t>
            </a:r>
          </a:p>
          <a:p>
            <a:pPr marL="228600" indent="-228600">
              <a:buFont typeface="+mj-lt"/>
              <a:buAutoNum type="arabicPeriod"/>
            </a:pPr>
            <a:endParaRPr lang="en-US" sz="600" dirty="0"/>
          </a:p>
          <a:p>
            <a:pPr marL="228600" indent="-228600">
              <a:buFont typeface="+mj-lt"/>
              <a:buAutoNum type="arabicPeriod"/>
            </a:pPr>
            <a:endParaRPr lang="en-GB" sz="6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B82A3B2-76EA-4624-8306-EBFC40531C8F}"/>
              </a:ext>
            </a:extLst>
          </p:cNvPr>
          <p:cNvSpPr/>
          <p:nvPr/>
        </p:nvSpPr>
        <p:spPr>
          <a:xfrm>
            <a:off x="528638" y="350056"/>
            <a:ext cx="198755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/>
              <a:t>Image sources and credits</a:t>
            </a:r>
          </a:p>
          <a:p>
            <a:r>
              <a:rPr lang="en-GB" sz="1100" dirty="0"/>
              <a:t>App created by Josie Wallace for the Stories in the Sky Project. </a:t>
            </a:r>
          </a:p>
        </p:txBody>
      </p:sp>
    </p:spTree>
    <p:extLst>
      <p:ext uri="{BB962C8B-B14F-4D97-AF65-F5344CB8AC3E}">
        <p14:creationId xmlns:p14="http://schemas.microsoft.com/office/powerpoint/2010/main" val="41984821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191</TotalTime>
  <Words>2081</Words>
  <Application>Microsoft Macintosh PowerPoint</Application>
  <PresentationFormat>On-screen Show (16:10)</PresentationFormat>
  <Paragraphs>339</Paragraphs>
  <Slides>120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120</vt:i4>
      </vt:variant>
    </vt:vector>
  </HeadingPairs>
  <TitlesOfParts>
    <vt:vector size="128" baseType="lpstr">
      <vt:lpstr>Agency FB</vt:lpstr>
      <vt:lpstr>Arial</vt:lpstr>
      <vt:lpstr>Bahnschrift</vt:lpstr>
      <vt:lpstr>Bahnschrift Condensed</vt:lpstr>
      <vt:lpstr>Berlin Sans FB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Josie Wallace</dc:creator>
  <cp:lastModifiedBy>Dawn Hadley</cp:lastModifiedBy>
  <cp:revision>383</cp:revision>
  <dcterms:created xsi:type="dcterms:W3CDTF">2020-01-29T15:22:27Z</dcterms:created>
  <dcterms:modified xsi:type="dcterms:W3CDTF">2021-07-21T12:25:34Z</dcterms:modified>
</cp:coreProperties>
</file>